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19" r:id="rId4"/>
  </p:sldMasterIdLst>
  <p:notesMasterIdLst>
    <p:notesMasterId r:id="rId31"/>
  </p:notesMasterIdLst>
  <p:sldIdLst>
    <p:sldId id="2076137235" r:id="rId5"/>
    <p:sldId id="2076138179" r:id="rId6"/>
    <p:sldId id="2076137723" r:id="rId7"/>
    <p:sldId id="2076137237" r:id="rId8"/>
    <p:sldId id="2076138018" r:id="rId9"/>
    <p:sldId id="2076137240" r:id="rId10"/>
    <p:sldId id="2076138166" r:id="rId11"/>
    <p:sldId id="2076137111" r:id="rId12"/>
    <p:sldId id="2076137203" r:id="rId13"/>
    <p:sldId id="2076138182" r:id="rId14"/>
    <p:sldId id="2076138177" r:id="rId15"/>
    <p:sldId id="2076138178" r:id="rId16"/>
    <p:sldId id="2076136716" r:id="rId17"/>
    <p:sldId id="2076138183" r:id="rId18"/>
    <p:sldId id="2076137242" r:id="rId19"/>
    <p:sldId id="2076138149" r:id="rId20"/>
    <p:sldId id="2076138185" r:id="rId21"/>
    <p:sldId id="2076138099" r:id="rId22"/>
    <p:sldId id="2076138184" r:id="rId23"/>
    <p:sldId id="2076138165" r:id="rId24"/>
    <p:sldId id="2076138180" r:id="rId25"/>
    <p:sldId id="2076138181" r:id="rId26"/>
    <p:sldId id="2076137593" r:id="rId27"/>
    <p:sldId id="2076138172" r:id="rId28"/>
    <p:sldId id="2104" r:id="rId29"/>
    <p:sldId id="207613724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307FB6-092B-4179-8D8B-29789CDD31D2}">
          <p14:sldIdLst>
            <p14:sldId id="2076137235"/>
            <p14:sldId id="2076138179"/>
            <p14:sldId id="2076137723"/>
          </p14:sldIdLst>
        </p14:section>
        <p14:section name="CAF Overview (Background)" id="{0EFC09C7-79AE-4F65-8321-EB63C83EDD7F}">
          <p14:sldIdLst>
            <p14:sldId id="2076137237"/>
            <p14:sldId id="2076138018"/>
          </p14:sldIdLst>
        </p14:section>
        <p14:section name="Azure landing zones" id="{D1170D1C-E297-4158-B20E-6F278B4B5637}">
          <p14:sldIdLst>
            <p14:sldId id="2076137240"/>
            <p14:sldId id="2076138166"/>
            <p14:sldId id="2076137111"/>
            <p14:sldId id="2076137203"/>
            <p14:sldId id="2076138182"/>
            <p14:sldId id="2076138177"/>
            <p14:sldId id="2076138178"/>
            <p14:sldId id="2076136716"/>
            <p14:sldId id="2076138183"/>
          </p14:sldIdLst>
        </p14:section>
        <p14:section name="Operating model" id="{A5AB94BB-17AA-4BDC-9A38-76FF9D165515}">
          <p14:sldIdLst>
            <p14:sldId id="2076137242"/>
            <p14:sldId id="2076138149"/>
            <p14:sldId id="2076138185"/>
            <p14:sldId id="2076138099"/>
            <p14:sldId id="2076138184"/>
            <p14:sldId id="2076138165"/>
            <p14:sldId id="2076138180"/>
            <p14:sldId id="2076138181"/>
            <p14:sldId id="2076137593"/>
            <p14:sldId id="2076138172"/>
          </p14:sldIdLst>
        </p14:section>
        <p14:section name="Closing" id="{7E4C5E1A-ED04-4486-941E-C779DB73C438}">
          <p14:sldIdLst>
            <p14:sldId id="2104"/>
            <p14:sldId id="20761372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EDF94A17-4066-5C70-F958-305D8EB28CF5}" name="Kristen Baker (Red Door Collaborative LLC)" initials="KB(DCL" userId="S::v-krbake@microsoft.com::ae0ac70e-0884-4dbf-aa82-b2610f6b5a47" providerId="AD"/>
  <p188:author id="{FF84BA84-A052-FFDE-AC37-704B1E0999B3}" name="Sonia Yu" initials="SY" userId="S::sonyu@microsoft.com::137717da-31ff-413a-9099-70815634e3a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ulie Osburn" initials="JO" lastIdx="5" clrIdx="6">
    <p:extLst>
      <p:ext uri="{19B8F6BF-5375-455C-9EA6-DF929625EA0E}">
        <p15:presenceInfo xmlns:p15="http://schemas.microsoft.com/office/powerpoint/2012/main" userId="S::juliejo@microsoft.com::b2aec404-568e-403a-b1a3-65f4a6e1880d" providerId="AD"/>
      </p:ext>
    </p:extLst>
  </p:cmAuthor>
  <p:cmAuthor id="1" name="Wayne Meyer" initials="WM" lastIdx="21" clrIdx="0">
    <p:extLst>
      <p:ext uri="{19B8F6BF-5375-455C-9EA6-DF929625EA0E}">
        <p15:presenceInfo xmlns:p15="http://schemas.microsoft.com/office/powerpoint/2012/main" userId="S::wayneme@microsoft.com::505e5828-32a7-4b23-b483-86ab7e4f6d84" providerId="AD"/>
      </p:ext>
    </p:extLst>
  </p:cmAuthor>
  <p:cmAuthor id="8" name="Pablo Sanchez" initials="PS" lastIdx="10" clrIdx="7">
    <p:extLst>
      <p:ext uri="{19B8F6BF-5375-455C-9EA6-DF929625EA0E}">
        <p15:presenceInfo xmlns:p15="http://schemas.microsoft.com/office/powerpoint/2012/main" userId="S::pablosp@microsoft.com::0f48470a-3c87-4ba9-ac2f-63e38402478e" providerId="AD"/>
      </p:ext>
    </p:extLst>
  </p:cmAuthor>
  <p:cmAuthor id="2" name="Pratibha Sood" initials="PS" lastIdx="24" clrIdx="1">
    <p:extLst>
      <p:ext uri="{19B8F6BF-5375-455C-9EA6-DF929625EA0E}">
        <p15:presenceInfo xmlns:p15="http://schemas.microsoft.com/office/powerpoint/2012/main" userId="S::prsood@microsoft.com::757de0c6-7155-45cc-8575-9f822407d213" providerId="AD"/>
      </p:ext>
    </p:extLst>
  </p:cmAuthor>
  <p:cmAuthor id="9" name="Ansley Yeo" initials="AY" lastIdx="9" clrIdx="8">
    <p:extLst>
      <p:ext uri="{19B8F6BF-5375-455C-9EA6-DF929625EA0E}">
        <p15:presenceInfo xmlns:p15="http://schemas.microsoft.com/office/powerpoint/2012/main" userId="S::ansyeo@microsoft.com::0d040379-8e93-4226-9271-d416b2176717" providerId="AD"/>
      </p:ext>
    </p:extLst>
  </p:cmAuthor>
  <p:cmAuthor id="3" name="James Complin" initials="JC" lastIdx="8" clrIdx="2">
    <p:extLst>
      <p:ext uri="{19B8F6BF-5375-455C-9EA6-DF929625EA0E}">
        <p15:presenceInfo xmlns:p15="http://schemas.microsoft.com/office/powerpoint/2012/main" userId="S::jacompli@microsoft.com::04684b05-a571-42a8-b582-bdb318c64b6d" providerId="AD"/>
      </p:ext>
    </p:extLst>
  </p:cmAuthor>
  <p:cmAuthor id="4" name="Conrad Sidey" initials="CS" lastIdx="1" clrIdx="3">
    <p:extLst>
      <p:ext uri="{19B8F6BF-5375-455C-9EA6-DF929625EA0E}">
        <p15:presenceInfo xmlns:p15="http://schemas.microsoft.com/office/powerpoint/2012/main" userId="S::conrads@microsoft.com::8e7e4c1e-0b9f-408a-a744-9ab8b54b3853" providerId="AD"/>
      </p:ext>
    </p:extLst>
  </p:cmAuthor>
  <p:cmAuthor id="5" name="David Coulter" initials="DC" lastIdx="8" clrIdx="4">
    <p:extLst>
      <p:ext uri="{19B8F6BF-5375-455C-9EA6-DF929625EA0E}">
        <p15:presenceInfo xmlns:p15="http://schemas.microsoft.com/office/powerpoint/2012/main" userId="S::dacoulte@microsoft.com::bd7f51f3-86ab-4183-af7c-70e0e78624e3" providerId="AD"/>
      </p:ext>
    </p:extLst>
  </p:cmAuthor>
  <p:cmAuthor id="6" name="Johan Grant" initials="JG" lastIdx="12" clrIdx="5">
    <p:extLst>
      <p:ext uri="{19B8F6BF-5375-455C-9EA6-DF929625EA0E}">
        <p15:presenceInfo xmlns:p15="http://schemas.microsoft.com/office/powerpoint/2012/main" userId="S::jogrant@microsoft.com::4c19665d-e4ad-4a0a-a05e-a1053f6c6b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21"/>
    <a:srgbClr val="FFFFFF"/>
    <a:srgbClr val="75757A"/>
    <a:srgbClr val="1E1E25"/>
    <a:srgbClr val="F1392B"/>
    <a:srgbClr val="002948"/>
    <a:srgbClr val="000000"/>
    <a:srgbClr val="0078D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2DA792-DEB8-47DF-B03E-FACB5689B0A7}" v="1" dt="2021-02-02T19:43:33.055"/>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autoAdjust="0"/>
    <p:restoredTop sz="73196" autoAdjust="0"/>
  </p:normalViewPr>
  <p:slideViewPr>
    <p:cSldViewPr snapToGrid="0">
      <p:cViewPr varScale="1">
        <p:scale>
          <a:sx n="49" d="100"/>
          <a:sy n="49" d="100"/>
        </p:scale>
        <p:origin x="1640" y="44"/>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cia" userId="e2da4e19-4491-4b7b-9a5b-3a3a76510eeb" providerId="ADAL" clId="{6DE07626-B628-4A5B-8ADC-2D08ADF6825E}"/>
    <pc:docChg chg="modSld">
      <pc:chgData name="Alicia" userId="e2da4e19-4491-4b7b-9a5b-3a3a76510eeb" providerId="ADAL" clId="{6DE07626-B628-4A5B-8ADC-2D08ADF6825E}" dt="2020-11-10T02:18:35.183" v="6" actId="14826"/>
      <pc:docMkLst>
        <pc:docMk/>
      </pc:docMkLst>
      <pc:sldChg chg="modSp">
        <pc:chgData name="Alicia" userId="e2da4e19-4491-4b7b-9a5b-3a3a76510eeb" providerId="ADAL" clId="{6DE07626-B628-4A5B-8ADC-2D08ADF6825E}" dt="2020-11-10T02:18:35.183" v="6" actId="14826"/>
        <pc:sldMkLst>
          <pc:docMk/>
          <pc:sldMk cId="2767769533" sldId="2076138149"/>
        </pc:sldMkLst>
        <pc:picChg chg="mod">
          <ac:chgData name="Alicia" userId="e2da4e19-4491-4b7b-9a5b-3a3a76510eeb" providerId="ADAL" clId="{6DE07626-B628-4A5B-8ADC-2D08ADF6825E}" dt="2020-11-10T02:18:35.183" v="6" actId="14826"/>
          <ac:picMkLst>
            <pc:docMk/>
            <pc:sldMk cId="2767769533" sldId="2076138149"/>
            <ac:picMk id="4" creationId="{852EF09E-CB16-487C-BF9A-3B98D7386C49}"/>
          </ac:picMkLst>
        </pc:picChg>
        <pc:picChg chg="mod">
          <ac:chgData name="Alicia" userId="e2da4e19-4491-4b7b-9a5b-3a3a76510eeb" providerId="ADAL" clId="{6DE07626-B628-4A5B-8ADC-2D08ADF6825E}" dt="2020-11-10T02:17:34.871" v="4" actId="14826"/>
          <ac:picMkLst>
            <pc:docMk/>
            <pc:sldMk cId="2767769533" sldId="2076138149"/>
            <ac:picMk id="6" creationId="{85210BD3-DA1F-4E63-8C7A-88BBFAC03600}"/>
          </ac:picMkLst>
        </pc:picChg>
      </pc:sldChg>
    </pc:docChg>
  </pc:docChgLst>
  <pc:docChgLst>
    <pc:chgData name="Pratibha Sood" userId="757de0c6-7155-45cc-8575-9f822407d213" providerId="ADAL" clId="{ED2DA792-DEB8-47DF-B03E-FACB5689B0A7}"/>
    <pc:docChg chg="custSel modSld">
      <pc:chgData name="Pratibha Sood" userId="757de0c6-7155-45cc-8575-9f822407d213" providerId="ADAL" clId="{ED2DA792-DEB8-47DF-B03E-FACB5689B0A7}" dt="2021-02-02T19:44:12.606" v="109" actId="729"/>
      <pc:docMkLst>
        <pc:docMk/>
      </pc:docMkLst>
      <pc:sldChg chg="addSp delSp modSp mod modShow modNotesTx">
        <pc:chgData name="Pratibha Sood" userId="757de0c6-7155-45cc-8575-9f822407d213" providerId="ADAL" clId="{ED2DA792-DEB8-47DF-B03E-FACB5689B0A7}" dt="2021-02-02T19:44:12.606" v="109" actId="729"/>
        <pc:sldMkLst>
          <pc:docMk/>
          <pc:sldMk cId="551321776" sldId="2076137593"/>
        </pc:sldMkLst>
        <pc:spChg chg="add del mod">
          <ac:chgData name="Pratibha Sood" userId="757de0c6-7155-45cc-8575-9f822407d213" providerId="ADAL" clId="{ED2DA792-DEB8-47DF-B03E-FACB5689B0A7}" dt="2021-02-02T19:44:01.772" v="108"/>
          <ac:spMkLst>
            <pc:docMk/>
            <pc:sldMk cId="551321776" sldId="2076137593"/>
            <ac:spMk id="2" creationId="{C4FBE182-9293-4237-AD1D-58928E4A71DC}"/>
          </ac:spMkLst>
        </pc:spChg>
      </pc:sldChg>
      <pc:sldChg chg="mod modShow">
        <pc:chgData name="Pratibha Sood" userId="757de0c6-7155-45cc-8575-9f822407d213" providerId="ADAL" clId="{ED2DA792-DEB8-47DF-B03E-FACB5689B0A7}" dt="2021-02-02T19:05:29.430" v="0" actId="729"/>
        <pc:sldMkLst>
          <pc:docMk/>
          <pc:sldMk cId="3971299283" sldId="20761381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BC766-E5BA-40F8-9F5F-937F32F5E837}" type="datetimeFigureOut">
              <a:rPr lang="en-US" smtClean="0"/>
              <a:t>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358F0-6F6E-4229-B4E1-FAA558BBD1AB}" type="slidenum">
              <a:rPr lang="en-US" smtClean="0"/>
              <a:t>‹#›</a:t>
            </a:fld>
            <a:endParaRPr lang="en-US"/>
          </a:p>
        </p:txBody>
      </p:sp>
    </p:spTree>
    <p:extLst>
      <p:ext uri="{BB962C8B-B14F-4D97-AF65-F5344CB8AC3E}">
        <p14:creationId xmlns:p14="http://schemas.microsoft.com/office/powerpoint/2010/main" val="140669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loud-adoption-framework/ready/considerations/enterprise-scal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loud-adoption-framework/ready/considerations/enterprise-scal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hannel9.msdn.com/Shows/Azure-Enablement/Choose-the-best-Azure-landing-zone-option-Landing-zones-Ep2--Cloud-Adoption-Framework"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loud-adoption-framework/overvie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Similar to acting too soon, in this image, the customer waits too long to reach enterprise ready environment (enhanced requirements needed by security, operations, and governance teams) across landing zones. By waiting too long, the customer will be constrained on the amount of refactoring and expansion they can do in the environment. Those constraints will limit their ability to drive continued success.</a:t>
            </a:r>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10</a:t>
            </a:fld>
            <a:endParaRPr lang="en-US"/>
          </a:p>
        </p:txBody>
      </p:sp>
    </p:spTree>
    <p:extLst>
      <p:ext uri="{BB962C8B-B14F-4D97-AF65-F5344CB8AC3E}">
        <p14:creationId xmlns:p14="http://schemas.microsoft.com/office/powerpoint/2010/main" val="2754027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9552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80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There are different Azure landing zone implementation options and each of them provide a different deployment approach. Before choosing an implementation option, let’s talk about the design areas for Azure landing zones.</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a:p>
            <a:r>
              <a:rPr lang="en-US" dirty="0"/>
              <a:t>Talking points ---</a:t>
            </a:r>
          </a:p>
          <a:p>
            <a:pPr marL="342900" indent="-342900">
              <a:buFont typeface="+mj-lt"/>
              <a:buAutoNum type="arabicPeriod"/>
            </a:pPr>
            <a:r>
              <a:rPr lang="en-US" sz="800" dirty="0">
                <a:latin typeface="Segoe UI" panose="020B0502040204020203" pitchFamily="34" charset="0"/>
              </a:rPr>
              <a:t>Enterprise enrollment: IF you are making a commitment to use a specific amount of Azure, you'll want to consider how your EA enrollment is configured &amp; ensure your Azure AD tenant is aligned.</a:t>
            </a:r>
          </a:p>
          <a:p>
            <a:pPr marL="342900" indent="-342900">
              <a:buFont typeface="+mj-lt"/>
              <a:buAutoNum type="arabicPeriod"/>
            </a:pPr>
            <a:r>
              <a:rPr lang="en-US" sz="800" dirty="0">
                <a:latin typeface="Segoe UI" panose="020B0502040204020203" pitchFamily="34" charset="0"/>
              </a:rPr>
              <a:t>Identity: Are you using your existing Azure AD tenant from Office 365 by applying RBAC? Or do you have deeper security requirements that require more considerations?</a:t>
            </a:r>
          </a:p>
          <a:p>
            <a:pPr marL="342900" indent="-342900">
              <a:buFont typeface="+mj-lt"/>
              <a:buAutoNum type="arabicPeriod"/>
            </a:pPr>
            <a:r>
              <a:rPr lang="en-US" sz="800" dirty="0">
                <a:latin typeface="Segoe UI" panose="020B0502040204020203" pitchFamily="34" charset="0"/>
              </a:rPr>
              <a:t>Resource organization: Get a jump on cloud governance by preparing for proper resource organization early. This includes things like naming, tagging, subscriptions, resource groups, and management groups. Good design now will make portfolio governance easier later</a:t>
            </a:r>
          </a:p>
          <a:p>
            <a:pPr marL="342900" indent="-342900">
              <a:buFont typeface="+mj-lt"/>
              <a:buAutoNum type="arabicPeriod"/>
            </a:pPr>
            <a:r>
              <a:rPr lang="en-US" sz="800" b="1" i="1" dirty="0">
                <a:highlight>
                  <a:srgbClr val="FFFF00"/>
                </a:highlight>
                <a:latin typeface="Segoe UI" panose="020B0502040204020203" pitchFamily="34" charset="0"/>
              </a:rPr>
              <a:t>Network Topology &amp; Connectivity</a:t>
            </a:r>
            <a:r>
              <a:rPr lang="en-US" sz="800" dirty="0">
                <a:highlight>
                  <a:srgbClr val="FFFF00"/>
                </a:highlight>
                <a:latin typeface="Segoe UI" panose="020B0502040204020203" pitchFamily="34" charset="0"/>
              </a:rPr>
              <a:t>: </a:t>
            </a:r>
            <a:r>
              <a:rPr lang="en-US" sz="800" dirty="0">
                <a:latin typeface="Segoe UI" panose="020B0502040204020203" pitchFamily="34" charset="0"/>
              </a:rPr>
              <a:t>are the two must have considerations. Until you understand how things connect to in the cloud &amp; how people gain access, you can't really use the cloud</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US" b="1" i="1" dirty="0">
                <a:effectLst/>
              </a:rPr>
              <a:t>Business continuity and disaster recovery </a:t>
            </a:r>
            <a:r>
              <a:rPr lang="en-US" dirty="0">
                <a:effectLst/>
              </a:rPr>
              <a:t>- BCDR provides the foundation for reliability and rapid recovery. </a:t>
            </a:r>
            <a:r>
              <a:rPr lang="en-US" sz="700" dirty="0">
                <a:latin typeface="Segoe UI" panose="020B0502040204020203" pitchFamily="34" charset="0"/>
              </a:rPr>
              <a:t>BCDR isn't really a design area, its a discipline under CAF Manage. </a:t>
            </a:r>
            <a:r>
              <a:rPr lang="en-US" sz="700" dirty="0" err="1">
                <a:latin typeface="Segoe UI" panose="020B0502040204020203" pitchFamily="34" charset="0"/>
              </a:rPr>
              <a:t>i</a:t>
            </a:r>
            <a:r>
              <a:rPr lang="en-US" sz="700" dirty="0">
                <a:latin typeface="Segoe UI" panose="020B0502040204020203" pitchFamily="34" charset="0"/>
              </a:rPr>
              <a:t> don't generally talk to it as a pillar, even though its on the design areas page. if anything just a brief mention of it during the Operations baseline talking point.</a:t>
            </a:r>
          </a:p>
          <a:p>
            <a:pPr marL="342900" indent="-342900">
              <a:buFont typeface="+mj-lt"/>
              <a:buAutoNum type="arabicPeriod"/>
            </a:pPr>
            <a:r>
              <a:rPr lang="en-US" sz="800" dirty="0">
                <a:latin typeface="Segoe UI" panose="020B0502040204020203" pitchFamily="34" charset="0"/>
              </a:rPr>
              <a:t>Governance disciplines: Begin including the governance disciplines in every landing zone to get an early start on governance, security baseline, and compliance policies. </a:t>
            </a:r>
          </a:p>
          <a:p>
            <a:pPr marL="342900" indent="-342900">
              <a:buFont typeface="+mj-lt"/>
              <a:buAutoNum type="arabicPeriod"/>
            </a:pPr>
            <a:r>
              <a:rPr lang="en-US" sz="800" dirty="0">
                <a:latin typeface="Segoe UI" panose="020B0502040204020203" pitchFamily="34" charset="0"/>
              </a:rPr>
              <a:t>Deployment options: Azure landing zones provide a variety of deployment options to fit your operating model</a:t>
            </a:r>
          </a:p>
          <a:p>
            <a:pPr marL="342900" indent="-342900">
              <a:buFont typeface="+mj-lt"/>
              <a:buAutoNum type="arabicPeriod"/>
            </a:pPr>
            <a:r>
              <a:rPr lang="en-US" sz="800" dirty="0">
                <a:latin typeface="Segoe UI" panose="020B0502040204020203" pitchFamily="34" charset="0"/>
              </a:rPr>
              <a:t>Operations Baseline: Get a jump start on operations management (CAF Manage) by preparing each landing zone for visibility, operational compliance, and protect/recover processes.</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223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https://docs.microsoft.com/en-us/azure/cloud-adoption-framework/ready/considerations/enterprise-scale</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Remember when I was talking about what you are going to build, and how important is to know that so you have the right foundation. </a:t>
            </a:r>
          </a:p>
          <a:p>
            <a:r>
              <a:rPr lang="en-US" sz="1100" dirty="0"/>
              <a:t>Maturity on cloud adoption and complexity grows as the cloud operating model gets more complex and align to that the landing zones grows in complexity.</a:t>
            </a:r>
          </a:p>
          <a:p>
            <a:endParaRPr lang="en-US" sz="1100" dirty="0"/>
          </a:p>
          <a:p>
            <a:r>
              <a:rPr lang="en-US" sz="1100" b="1" dirty="0"/>
              <a:t>Talking points</a:t>
            </a:r>
          </a:p>
          <a:p>
            <a:r>
              <a:rPr lang="en-US" sz="1100" b="1" u="none" strike="noStrike" dirty="0">
                <a:effectLst/>
              </a:rPr>
              <a:t>Workload operations </a:t>
            </a:r>
            <a:r>
              <a:rPr lang="en-US" sz="1100" b="0" u="none" strike="noStrike" dirty="0">
                <a:effectLst/>
                <a:sym typeface="Wingdings" panose="05000000000000000000" pitchFamily="2" charset="2"/>
              </a:rPr>
              <a:t> Fully decentralized  focus on WAF guidance</a:t>
            </a:r>
          </a:p>
          <a:p>
            <a:r>
              <a:rPr lang="en-US" sz="1100" b="1" u="none" strike="noStrike" dirty="0">
                <a:effectLst/>
                <a:sym typeface="Wingdings" panose="05000000000000000000" pitchFamily="2" charset="2"/>
              </a:rPr>
              <a:t>Central operation </a:t>
            </a:r>
            <a:r>
              <a:rPr lang="en-US" sz="1100" b="0" u="none" strike="noStrike" dirty="0">
                <a:effectLst/>
                <a:sym typeface="Wingdings" panose="05000000000000000000" pitchFamily="2" charset="2"/>
              </a:rPr>
              <a:t> Central IT services  start small and expand (CAF Migration/Foundation blueprints or Terraform)</a:t>
            </a:r>
          </a:p>
          <a:p>
            <a:r>
              <a:rPr lang="en-US" sz="1100" b="1" u="none" strike="noStrike" dirty="0">
                <a:effectLst/>
                <a:sym typeface="Wingdings" panose="05000000000000000000" pitchFamily="2" charset="2"/>
              </a:rPr>
              <a:t>Portfolio operations</a:t>
            </a:r>
            <a:r>
              <a:rPr lang="en-US" sz="1100" b="0" u="none" strike="noStrike" dirty="0">
                <a:effectLst/>
                <a:sym typeface="Wingdings" panose="05000000000000000000" pitchFamily="2" charset="2"/>
              </a:rPr>
              <a:t>  Cloud Center of Excellence  rich initial implementation (ESLZ)</a:t>
            </a:r>
          </a:p>
          <a:p>
            <a:r>
              <a:rPr lang="en-US" sz="1100" b="1" u="none" strike="noStrike" dirty="0">
                <a:effectLst/>
                <a:sym typeface="Wingdings" panose="05000000000000000000" pitchFamily="2" charset="2"/>
              </a:rPr>
              <a:t>Global operations</a:t>
            </a:r>
            <a:r>
              <a:rPr lang="en-US" sz="1100" b="0" u="none" strike="noStrike" dirty="0">
                <a:effectLst/>
                <a:sym typeface="Wingdings" panose="05000000000000000000" pitchFamily="2" charset="2"/>
              </a:rPr>
              <a:t>  complex operating models  combination</a:t>
            </a:r>
            <a:endParaRPr lang="en-US" sz="1100"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4807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when I was talking about what you are going to build, and how important is to know that so you have the right foundation. </a:t>
            </a:r>
          </a:p>
          <a:p>
            <a:r>
              <a:rPr lang="en-US"/>
              <a:t>Maturity on cloud adoption and complexity grows as the cloud operating model gets more complex and align to that the landing zones grows in complexity.</a:t>
            </a:r>
          </a:p>
          <a:p>
            <a:endParaRPr lang="en-US"/>
          </a:p>
          <a:p>
            <a:r>
              <a:rPr lang="en-US" b="1"/>
              <a:t>Talking points</a:t>
            </a:r>
          </a:p>
          <a:p>
            <a:r>
              <a:rPr lang="en-US" b="1" u="none" strike="noStrike">
                <a:effectLst/>
              </a:rPr>
              <a:t>Workload operations </a:t>
            </a:r>
            <a:r>
              <a:rPr lang="en-US" b="0" u="none" strike="noStrike">
                <a:effectLst/>
                <a:sym typeface="Wingdings" panose="05000000000000000000" pitchFamily="2" charset="2"/>
              </a:rPr>
              <a:t> Fully decentralized  focus on WAF guidance</a:t>
            </a:r>
          </a:p>
          <a:p>
            <a:r>
              <a:rPr lang="en-US" b="1" u="none" strike="noStrike">
                <a:effectLst/>
                <a:sym typeface="Wingdings" panose="05000000000000000000" pitchFamily="2" charset="2"/>
              </a:rPr>
              <a:t>Central operation </a:t>
            </a:r>
            <a:r>
              <a:rPr lang="en-US" b="0" u="none" strike="noStrike">
                <a:effectLst/>
                <a:sym typeface="Wingdings" panose="05000000000000000000" pitchFamily="2" charset="2"/>
              </a:rPr>
              <a:t> Central IT services  start small and expand (CAF Migration/Foundation blueprints or Terraform)</a:t>
            </a:r>
          </a:p>
          <a:p>
            <a:r>
              <a:rPr lang="en-US" b="1" u="none" strike="noStrike">
                <a:effectLst/>
                <a:sym typeface="Wingdings" panose="05000000000000000000" pitchFamily="2" charset="2"/>
              </a:rPr>
              <a:t>Portfolio operations</a:t>
            </a:r>
            <a:r>
              <a:rPr lang="en-US" b="0" u="none" strike="noStrike">
                <a:effectLst/>
                <a:sym typeface="Wingdings" panose="05000000000000000000" pitchFamily="2" charset="2"/>
              </a:rPr>
              <a:t>  Cloud Center of Excellence  rich initial implementation (ESLZ)</a:t>
            </a:r>
          </a:p>
          <a:p>
            <a:r>
              <a:rPr lang="en-US" b="1" u="none" strike="noStrike">
                <a:effectLst/>
                <a:sym typeface="Wingdings" panose="05000000000000000000" pitchFamily="2" charset="2"/>
              </a:rPr>
              <a:t>Global operations</a:t>
            </a:r>
            <a:r>
              <a:rPr lang="en-US" b="0" u="none" strike="noStrike">
                <a:effectLst/>
                <a:sym typeface="Wingdings" panose="05000000000000000000" pitchFamily="2" charset="2"/>
              </a:rPr>
              <a:t>  complex operating models  combination</a:t>
            </a:r>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442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https://docs.microsoft.com/en-us/azure/cloud-adoption-framework/ready/considerations/enterprise-scale</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a:cs typeface="Segoe UI Semilight"/>
            </a:endParaRPr>
          </a:p>
          <a:p>
            <a:pPr algn="l"/>
            <a:r>
              <a:rPr lang="en-US" b="0" i="0">
                <a:solidFill>
                  <a:srgbClr val="171717"/>
                </a:solidFill>
                <a:effectLst/>
                <a:latin typeface="Segoe UI" panose="020B0502040204020203" pitchFamily="34" charset="0"/>
              </a:rPr>
              <a:t>Whether you start with enterprise scale or Start small and expand we focus on core technical constructs that must be designed and developed within the context of your requirements to create compliant technical landing zone environments and the conditions for successful Azure adoption.</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Identity and access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Policy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Management and monitoring</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Network topology and connectivity</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Shared services infrastructure</a:t>
            </a:r>
          </a:p>
          <a:p>
            <a:pPr algn="l">
              <a:buFont typeface="Arial" panose="020B0604020202020204" pitchFamily="34" charset="0"/>
              <a:buChar char="•"/>
            </a:pPr>
            <a:r>
              <a:rPr lang="en-US" b="1" i="0">
                <a:solidFill>
                  <a:srgbClr val="171717"/>
                </a:solidFill>
                <a:effectLst/>
                <a:latin typeface="Segoe UI" panose="020B0502040204020203" pitchFamily="34" charset="0"/>
              </a:rPr>
              <a:t>DevOps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4104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sz="900">
              <a:cs typeface="Segoe UI Semilight"/>
            </a:endParaRPr>
          </a:p>
          <a:p>
            <a:pPr algn="l"/>
            <a:r>
              <a:rPr lang="en-US" b="0" i="0">
                <a:solidFill>
                  <a:srgbClr val="171717"/>
                </a:solidFill>
                <a:effectLst/>
                <a:latin typeface="Segoe UI" panose="020B0502040204020203" pitchFamily="34" charset="0"/>
              </a:rPr>
              <a:t>The Cloud Adoption Framework approaches cloud adoption as a self-service activity. The objective is to empower each team that supports adoption through standardized approaches. In reality, you can't assume that a self-service approach is sufficient for all adoption activities.</a:t>
            </a:r>
          </a:p>
          <a:p>
            <a:pPr algn="l"/>
            <a:r>
              <a:rPr lang="en-US" b="0" i="0">
                <a:solidFill>
                  <a:srgbClr val="171717"/>
                </a:solidFill>
                <a:effectLst/>
                <a:latin typeface="Segoe UI" panose="020B0502040204020203" pitchFamily="34" charset="0"/>
              </a:rPr>
              <a:t>Successful cloud adoption programs typically involve at least one level of third-party support.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Many cloud adoption efforts require support from a systems integrator (SI) or consulting partner who provides services that accelerate cloud adoption. Managed service providers (MSPs) provide enduring value by supporting landing zones and cloud adoption, but they also provide post-adoption operations management support. Additionally, successful cloud adoption efforts tend to engage one or more independent software vendors (ISV) who provide software-based services that accelerate cloud adoption. The rich partner ecosystems of SIs, ISVs, MSPs, and other forms of Microsoft partners have aligned their offerings to specific methodologies found in the Cloud Adoption Framework. When a partner is aligned to the Ready methodology of this framework, they will likely offer their own Azure landing zone implementation option.</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8807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gradFill>
                  <a:gsLst>
                    <a:gs pos="2917">
                      <a:schemeClr val="tx1"/>
                    </a:gs>
                    <a:gs pos="30000">
                      <a:schemeClr val="tx1"/>
                    </a:gs>
                  </a:gsLst>
                  <a:lin ang="5400000" scaled="0"/>
                </a:gradFill>
              </a:rPr>
              <a:t>Watch this </a:t>
            </a:r>
            <a:r>
              <a:rPr lang="en-US" sz="1600" b="1" dirty="0">
                <a:gradFill>
                  <a:gsLst>
                    <a:gs pos="2917">
                      <a:schemeClr val="tx1"/>
                    </a:gs>
                    <a:gs pos="30000">
                      <a:schemeClr val="tx1"/>
                    </a:gs>
                  </a:gsLst>
                  <a:lin ang="5400000" scaled="0"/>
                </a:gradFill>
                <a:hlinkClick r:id="rId3"/>
              </a:rPr>
              <a:t>video</a:t>
            </a:r>
            <a:r>
              <a:rPr lang="en-US" sz="1600" b="1" dirty="0">
                <a:gradFill>
                  <a:gsLst>
                    <a:gs pos="2917">
                      <a:schemeClr val="tx1"/>
                    </a:gs>
                    <a:gs pos="30000">
                      <a:schemeClr val="tx1"/>
                    </a:gs>
                  </a:gsLst>
                  <a:lin ang="5400000" scaled="0"/>
                </a:gradFill>
              </a:rPr>
              <a:t> to understand delivery of the table above</a:t>
            </a:r>
          </a:p>
          <a:p>
            <a:endParaRPr lang="en-US" sz="1600"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922E2C-6D46-420A-A992-9DDD22FDFC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482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2</a:t>
            </a:fld>
            <a:endParaRPr lang="en-US"/>
          </a:p>
        </p:txBody>
      </p:sp>
    </p:spTree>
    <p:extLst>
      <p:ext uri="{BB962C8B-B14F-4D97-AF65-F5344CB8AC3E}">
        <p14:creationId xmlns:p14="http://schemas.microsoft.com/office/powerpoint/2010/main" val="3853870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June 15, we release ES in the CAF </a:t>
            </a:r>
          </a:p>
          <a:p>
            <a:endParaRPr lang="en-US" dirty="0"/>
          </a:p>
          <a:p>
            <a:pPr marL="228600" indent="-228600">
              <a:buAutoNum type="arabicPeriod"/>
            </a:pPr>
            <a:r>
              <a:rPr lang="en-US" dirty="0"/>
              <a:t>Enterprise-scale Architecture in the CAF under Ready</a:t>
            </a:r>
          </a:p>
          <a:p>
            <a:pPr marL="228600" indent="-228600">
              <a:buAutoNum type="arabicPeriod"/>
            </a:pPr>
            <a:r>
              <a:rPr lang="en-US" dirty="0"/>
              <a:t>3 Reference Implementations with a Portal based deployment experience using ARM Templates on GitHub</a:t>
            </a:r>
          </a:p>
          <a:p>
            <a:endParaRPr lang="en-US" dirty="0"/>
          </a:p>
          <a:p>
            <a:r>
              <a:rPr lang="en-US" dirty="0"/>
              <a:t>Call to action.  Getting started with Enterprise Scale</a:t>
            </a:r>
          </a:p>
          <a:p>
            <a:endParaRPr lang="en-US" dirty="0"/>
          </a:p>
          <a:p>
            <a:r>
              <a:rPr lang="en-US" dirty="0"/>
              <a:t>Our goal to help you build a successful foundation in Azure for application and workloads. </a:t>
            </a:r>
          </a:p>
          <a:p>
            <a:endParaRPr lang="en-US" dirty="0"/>
          </a:p>
          <a:p>
            <a:r>
              <a:rPr lang="en-US" dirty="0"/>
              <a:t>Thanks you!</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9958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&gt;:What resources are available to guide you in designing and building your solution offerings? Here are some next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Thank you</a:t>
            </a:r>
            <a:endParaRPr lang="en-US"/>
          </a:p>
          <a:p>
            <a:endParaRPr lang="en-US"/>
          </a:p>
        </p:txBody>
      </p:sp>
    </p:spTree>
    <p:extLst>
      <p:ext uri="{BB962C8B-B14F-4D97-AF65-F5344CB8AC3E}">
        <p14:creationId xmlns:p14="http://schemas.microsoft.com/office/powerpoint/2010/main" val="610573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Thank You</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3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Ref: </a:t>
            </a:r>
            <a:r>
              <a:rPr lang="en-US">
                <a:hlinkClick r:id="rId3"/>
              </a:rPr>
              <a:t>https://docs.microsoft.com/en-us/azure/cloud-adoption-framework/overview</a:t>
            </a: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Cloud Adoption Framework—modular phases of adoption.</a:t>
            </a:r>
            <a:endParaRPr lang="en-US" sz="1100" kern="1200" dirty="0">
              <a:solidFill>
                <a:schemeClr val="tx1"/>
              </a:solidFill>
              <a:effectLst/>
              <a:latin typeface="Segoe" panose="020B0502040504020203"/>
              <a:ea typeface="+mn-ea"/>
              <a:cs typeface="+mn-cs"/>
            </a:endParaRPr>
          </a:p>
          <a:p>
            <a:endParaRPr lang="en-US" sz="1100" kern="1200" dirty="0">
              <a:solidFill>
                <a:schemeClr val="tx1"/>
              </a:solidFill>
              <a:effectLst/>
              <a:latin typeface="Segoe" panose="020B0502040504020203"/>
              <a:ea typeface="+mn-ea"/>
              <a:cs typeface="+mn-cs"/>
            </a:endParaRPr>
          </a:p>
          <a:p>
            <a:r>
              <a:rPr lang="en-US" sz="1100" kern="1200" dirty="0">
                <a:solidFill>
                  <a:schemeClr val="tx1"/>
                </a:solidFill>
                <a:effectLst/>
                <a:latin typeface="Segoe" panose="020B0502040504020203"/>
                <a:ea typeface="+mn-ea"/>
                <a:cs typeface="+mn-cs"/>
              </a:rPr>
              <a:t>As your organization  evolves, the Cloud Adoption Framework adapts to your business needs.</a:t>
            </a:r>
          </a:p>
          <a:p>
            <a:endParaRPr lang="en-US" sz="1100" kern="1200" dirty="0">
              <a:solidFill>
                <a:schemeClr val="tx1"/>
              </a:solidFill>
              <a:effectLst/>
              <a:latin typeface="Segoe" panose="020B0502040504020203"/>
              <a:ea typeface="+mn-ea"/>
              <a:cs typeface="+mn-cs"/>
            </a:endParaRPr>
          </a:p>
          <a:p>
            <a:r>
              <a:rPr lang="en-US" sz="1100" kern="1200" dirty="0">
                <a:solidFill>
                  <a:schemeClr val="tx1"/>
                </a:solidFill>
                <a:effectLst/>
                <a:latin typeface="Segoe" panose="020B0502040504020203"/>
                <a:ea typeface="+mn-ea"/>
                <a:cs typeface="+mn-cs"/>
              </a:rPr>
              <a:t>Each module in the diagram is an iterative phase that advances your business through the complete lifecycle of cloud adoption. </a:t>
            </a:r>
          </a:p>
          <a:p>
            <a:r>
              <a:rPr lang="en-US" sz="1100" b="0" i="0" kern="1200" dirty="0">
                <a:solidFill>
                  <a:schemeClr val="tx1"/>
                </a:solidFill>
                <a:effectLst/>
                <a:latin typeface="Segoe" panose="020B0502040504020203"/>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100" b="0" i="0" kern="1200" dirty="0">
              <a:solidFill>
                <a:schemeClr val="tx1"/>
              </a:solidFill>
              <a:effectLst/>
              <a:latin typeface="Segoe" panose="020B0502040504020203"/>
              <a:ea typeface="+mn-ea"/>
              <a:cs typeface="+mn-cs"/>
            </a:endParaRPr>
          </a:p>
          <a:p>
            <a:r>
              <a:rPr lang="en-US" sz="1100" b="0" i="0" kern="1200" dirty="0">
                <a:solidFill>
                  <a:schemeClr val="tx1"/>
                </a:solidFill>
                <a:effectLst/>
                <a:latin typeface="Segoe" panose="020B0502040504020203"/>
                <a:ea typeface="+mn-ea"/>
                <a:cs typeface="+mn-cs"/>
              </a:rPr>
              <a:t>The Cloud Adoption Framework offers the enterprise a modular framework of how to incrementally onboard to the cloud. </a:t>
            </a:r>
          </a:p>
          <a:p>
            <a:r>
              <a:rPr lang="en-US" sz="1100" b="0" i="0" kern="1200" dirty="0">
                <a:solidFill>
                  <a:schemeClr val="tx1"/>
                </a:solidFill>
                <a:effectLst/>
                <a:latin typeface="Segoe" panose="020B0502040504020203"/>
                <a:ea typeface="+mn-ea"/>
                <a:cs typeface="+mn-cs"/>
              </a:rPr>
              <a:t>Cloud adoption shifts how companies obtain, make use of, and lock down their technology resources.</a:t>
            </a:r>
          </a:p>
          <a:p>
            <a:r>
              <a:rPr lang="en-US" sz="1100" b="0" i="0" kern="1200" dirty="0">
                <a:solidFill>
                  <a:schemeClr val="tx1"/>
                </a:solidFill>
                <a:effectLst/>
                <a:latin typeface="Segoe" panose="020B0502040504020203"/>
                <a:ea typeface="+mn-ea"/>
                <a:cs typeface="+mn-cs"/>
              </a:rPr>
              <a:t>And—this kind of modular framework flips the model of how enterprises operate:</a:t>
            </a:r>
          </a:p>
          <a:p>
            <a:endParaRPr lang="en-US" sz="1100" b="0" i="0" kern="1200" dirty="0">
              <a:solidFill>
                <a:schemeClr val="tx1"/>
              </a:solidFill>
              <a:effectLst/>
              <a:latin typeface="Segoe" panose="020B0502040504020203"/>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panose="020B0502040504020203"/>
                <a:ea typeface="+mn-ea"/>
                <a:cs typeface="+mn-cs"/>
              </a:rPr>
              <a:t>Transitions organizations to need-based consumption of technology resources</a:t>
            </a:r>
          </a:p>
          <a:p>
            <a:pPr marL="285750" indent="-285750">
              <a:buFont typeface="Arial" panose="020B0604020202020204" pitchFamily="34" charset="0"/>
              <a:buChar char="•"/>
            </a:pPr>
            <a:r>
              <a:rPr lang="en-US" sz="1100" kern="1200" dirty="0">
                <a:solidFill>
                  <a:schemeClr val="tx1"/>
                </a:solidFill>
                <a:effectLst/>
                <a:latin typeface="Segoe" panose="020B0502040504020203"/>
                <a:ea typeface="+mn-ea"/>
                <a:cs typeface="+mn-cs"/>
              </a:rPr>
              <a:t>Change from cap-ex (capital expenditure) to op-ex (operating expenditure) model</a:t>
            </a:r>
          </a:p>
          <a:p>
            <a:pPr marL="285750" indent="-285750">
              <a:buFont typeface="Arial" panose="020B0604020202020204" pitchFamily="34" charset="0"/>
              <a:buChar char="•"/>
            </a:pPr>
            <a:r>
              <a:rPr lang="en-US" sz="1100" kern="1200" dirty="0">
                <a:solidFill>
                  <a:schemeClr val="tx1"/>
                </a:solidFill>
                <a:effectLst/>
                <a:latin typeface="Segoe" panose="020B0502040504020203"/>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panose="020B0502040504020203"/>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kern="1200" dirty="0">
              <a:solidFill>
                <a:schemeClr val="tx1"/>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As an organization progress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kern="1200" dirty="0">
              <a:solidFill>
                <a:schemeClr val="tx1"/>
              </a:solidFill>
              <a:effectLst/>
              <a:latin typeface="Segoe" panose="020B0502040504020203"/>
              <a:ea typeface="+mn-ea"/>
              <a:cs typeface="+mn-cs"/>
            </a:endParaRPr>
          </a:p>
          <a:p>
            <a:r>
              <a:rPr lang="en-US" sz="1100" b="1" kern="1200" dirty="0">
                <a:solidFill>
                  <a:schemeClr val="tx1"/>
                </a:solidFill>
                <a:effectLst/>
                <a:latin typeface="Segoe" panose="020B0502040504020203"/>
                <a:ea typeface="+mn-ea"/>
                <a:cs typeface="+mn-cs"/>
              </a:rPr>
              <a:t>&lt;Transition&gt;: Now that we have taken look at the phases and modular approach, lets look at about some common business blockers that the Cloud Adoption Framework can help you resolve.</a:t>
            </a:r>
            <a:endParaRPr lang="en-US" sz="1100" kern="1200" dirty="0">
              <a:solidFill>
                <a:schemeClr val="tx1"/>
              </a:solidFill>
              <a:effectLst/>
              <a:latin typeface="Segoe" panose="020B0502040504020203"/>
              <a:ea typeface="+mn-ea"/>
              <a:cs typeface="+mn-cs"/>
            </a:endParaRPr>
          </a:p>
          <a:p>
            <a:endParaRPr lang="en-US" sz="1100" dirty="0">
              <a:latin typeface="Segoe" panose="020B0502040504020203"/>
            </a:endParaRPr>
          </a:p>
          <a:p>
            <a:endParaRPr lang="en-US" sz="1100" dirty="0">
              <a:latin typeface="Segoe" panose="020B0502040504020203"/>
            </a:endParaRPr>
          </a:p>
        </p:txBody>
      </p:sp>
    </p:spTree>
    <p:extLst>
      <p:ext uri="{BB962C8B-B14F-4D97-AF65-F5344CB8AC3E}">
        <p14:creationId xmlns:p14="http://schemas.microsoft.com/office/powerpoint/2010/main" val="166576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2/18/2021 12:51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814557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01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In the image above, the customer has an objective of 100 workloads living in the cloud. To get there, the customer will likely deploy their first workload. Then their first 10 or so workloads, before they are ready to release one of those workloads to production. Eventually, they will reach the objective of the adoption plan and have a robust portfolio in the cloud. However, the red X in the image shows where customers commonly get stuck. Waiting for 100% alignment can delay the first workload by weeks, months, or even years.</a:t>
            </a:r>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9</a:t>
            </a:fld>
            <a:endParaRPr lang="en-US"/>
          </a:p>
        </p:txBody>
      </p:sp>
    </p:spTree>
    <p:extLst>
      <p:ext uri="{BB962C8B-B14F-4D97-AF65-F5344CB8AC3E}">
        <p14:creationId xmlns:p14="http://schemas.microsoft.com/office/powerpoint/2010/main" val="3022863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652400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508290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1178693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883619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878245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9372217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6880733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999193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0708984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2810058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658347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68527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666596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407610513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1124056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45433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645825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3495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2478927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1108381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4233194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9919434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40462230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7978359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25489811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28329254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17366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606766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69887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7539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674786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610319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499137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89030629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671846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515719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8854201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1988399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44212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3037161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0089486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859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993578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895109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1156812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6797539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550087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0668474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85599520"/>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 id="2147485351" r:id="rId32"/>
    <p:sldLayoutId id="2147485352" r:id="rId33"/>
    <p:sldLayoutId id="2147485353" r:id="rId34"/>
    <p:sldLayoutId id="2147485354" r:id="rId35"/>
    <p:sldLayoutId id="2147485355" r:id="rId36"/>
    <p:sldLayoutId id="2147485356" r:id="rId37"/>
    <p:sldLayoutId id="2147485357" r:id="rId38"/>
    <p:sldLayoutId id="2147485358" r:id="rId39"/>
    <p:sldLayoutId id="2147485359" r:id="rId40"/>
    <p:sldLayoutId id="2147485360" r:id="rId41"/>
    <p:sldLayoutId id="2147485361" r:id="rId42"/>
    <p:sldLayoutId id="2147485362" r:id="rId43"/>
    <p:sldLayoutId id="2147485363" r:id="rId44"/>
    <p:sldLayoutId id="2147485364" r:id="rId45"/>
    <p:sldLayoutId id="2147485365" r:id="rId46"/>
    <p:sldLayoutId id="2147485366" r:id="rId47"/>
    <p:sldLayoutId id="2147485367" r:id="rId4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7.xml"/><Relationship Id="rId1" Type="http://schemas.openxmlformats.org/officeDocument/2006/relationships/tags" Target="../tags/tag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7.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1.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14.xml"/><Relationship Id="rId7" Type="http://schemas.openxmlformats.org/officeDocument/2006/relationships/image" Target="../media/image61.svg"/><Relationship Id="rId2" Type="http://schemas.openxmlformats.org/officeDocument/2006/relationships/slideLayout" Target="../slideLayouts/slideLayout21.xml"/><Relationship Id="rId1" Type="http://schemas.openxmlformats.org/officeDocument/2006/relationships/tags" Target="../tags/tag4.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15.xml"/><Relationship Id="rId7" Type="http://schemas.openxmlformats.org/officeDocument/2006/relationships/image" Target="../media/image69.svg"/><Relationship Id="rId2" Type="http://schemas.openxmlformats.org/officeDocument/2006/relationships/slideLayout" Target="../slideLayouts/slideLayout21.xml"/><Relationship Id="rId1" Type="http://schemas.openxmlformats.org/officeDocument/2006/relationships/tags" Target="../tags/tag5.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png"/><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90.svg"/></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dvisor/advisor-operational-excellence-recommendations"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docs.microsoft.com/en-us/azure/cloud-adoption-framework/ready/enterprise-scale/architecture" TargetMode="External"/><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91.png"/><Relationship Id="rId5" Type="http://schemas.openxmlformats.org/officeDocument/2006/relationships/hyperlink" Target="https://github.com/Azure/Enterprise-Scale/blob/main/docs/EnterpriseScale-Deploy-reference-implentations.md" TargetMode="External"/><Relationship Id="rId4" Type="http://schemas.openxmlformats.org/officeDocument/2006/relationships/hyperlink" Target="https://docs.microsoft.com/en-us/azure/cloud-adoption-framework/ready/enterprise-scale/implementation-guidelines" TargetMode="External"/><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8" Type="http://schemas.openxmlformats.org/officeDocument/2006/relationships/hyperlink" Target="https://aka.ms/adopt/findapartner/ready?WT.mc_id=ignite2020_presentations" TargetMode="External"/><Relationship Id="rId3" Type="http://schemas.openxmlformats.org/officeDocument/2006/relationships/notesSlide" Target="../notesSlides/notesSlide21.xml"/><Relationship Id="rId7" Type="http://schemas.openxmlformats.org/officeDocument/2006/relationships/image" Target="../media/image94.emf"/><Relationship Id="rId2" Type="http://schemas.openxmlformats.org/officeDocument/2006/relationships/slideLayout" Target="../slideLayouts/slideLayout21.xml"/><Relationship Id="rId1" Type="http://schemas.openxmlformats.org/officeDocument/2006/relationships/tags" Target="../tags/tag6.xml"/><Relationship Id="rId6" Type="http://schemas.openxmlformats.org/officeDocument/2006/relationships/hyperlink" Target="https://aka.ms/adopt/landingzones/enterprise-scale/implementation?WT.mc_id=ignite2020_presentations" TargetMode="External"/><Relationship Id="rId5" Type="http://schemas.openxmlformats.org/officeDocument/2006/relationships/hyperlink" Target="https://aka.ms/adopt/landingzones?WT.mc_id=ignite2020_presentations" TargetMode="External"/><Relationship Id="rId4" Type="http://schemas.openxmlformats.org/officeDocument/2006/relationships/hyperlink" Target="https://aka.ms/adopt/landingzon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2945916"/>
            <a:ext cx="9630389" cy="1793104"/>
          </a:xfrm>
        </p:spPr>
        <p:txBody>
          <a:bodyPr/>
          <a:lstStyle/>
          <a:p>
            <a:r>
              <a:rPr lang="en-US" sz="4000" dirty="0">
                <a:solidFill>
                  <a:schemeClr val="accent5"/>
                </a:solidFill>
              </a:rPr>
              <a:t>Cloud Adoption </a:t>
            </a:r>
            <a:br>
              <a:rPr lang="en-US" sz="4000" dirty="0">
                <a:solidFill>
                  <a:schemeClr val="accent5"/>
                </a:solidFill>
              </a:rPr>
            </a:br>
            <a:r>
              <a:rPr lang="en-US" sz="4000" dirty="0">
                <a:solidFill>
                  <a:schemeClr val="accent5"/>
                </a:solidFill>
              </a:rPr>
              <a:t>Framework for Azure </a:t>
            </a:r>
            <a:br>
              <a:rPr lang="en-US" sz="4000" dirty="0"/>
            </a:br>
            <a:r>
              <a:rPr lang="en-US" sz="4000" dirty="0"/>
              <a:t>Getting ready to deploy workloads</a:t>
            </a:r>
          </a:p>
        </p:txBody>
      </p:sp>
    </p:spTree>
    <p:extLst>
      <p:ext uri="{BB962C8B-B14F-4D97-AF65-F5344CB8AC3E}">
        <p14:creationId xmlns:p14="http://schemas.microsoft.com/office/powerpoint/2010/main" val="19953959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97CC8D-DC3F-4A05-A1EE-20AB2121C0F7}"/>
              </a:ext>
            </a:extLst>
          </p:cNvPr>
          <p:cNvSpPr/>
          <p:nvPr/>
        </p:nvSpPr>
        <p:spPr bwMode="auto">
          <a:xfrm>
            <a:off x="1062157" y="2636875"/>
            <a:ext cx="1440234" cy="15842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616057B-47D0-4E44-9746-6C29E61D25E2}"/>
              </a:ext>
            </a:extLst>
          </p:cNvPr>
          <p:cNvSpPr/>
          <p:nvPr/>
        </p:nvSpPr>
        <p:spPr bwMode="auto">
          <a:xfrm>
            <a:off x="8641826" y="2636876"/>
            <a:ext cx="964019" cy="1584252"/>
          </a:xfrm>
          <a:prstGeom prst="rect">
            <a:avLst/>
          </a:prstGeom>
          <a:solidFill>
            <a:srgbClr val="F139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838D3012-5FD8-485D-AD20-B2E822CC6475}"/>
              </a:ext>
            </a:extLst>
          </p:cNvPr>
          <p:cNvGrpSpPr/>
          <p:nvPr/>
        </p:nvGrpSpPr>
        <p:grpSpPr>
          <a:xfrm>
            <a:off x="1062157" y="2636875"/>
            <a:ext cx="10257973" cy="1584252"/>
            <a:chOff x="1157850" y="5539917"/>
            <a:chExt cx="10257973" cy="1584252"/>
          </a:xfrm>
        </p:grpSpPr>
        <p:sp>
          <p:nvSpPr>
            <p:cNvPr id="16" name="Arrow: Chevron 15">
              <a:extLst>
                <a:ext uri="{FF2B5EF4-FFF2-40B4-BE49-F238E27FC236}">
                  <a16:creationId xmlns:a16="http://schemas.microsoft.com/office/drawing/2014/main" id="{DE2DF1BF-152C-411D-9FCA-CFF7ECFFF4B2}"/>
                </a:ext>
              </a:extLst>
            </p:cNvPr>
            <p:cNvSpPr/>
            <p:nvPr/>
          </p:nvSpPr>
          <p:spPr bwMode="auto">
            <a:xfrm>
              <a:off x="115785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1">
                    <a:lumMod val="95000"/>
                    <a:lumOff val="5000"/>
                  </a:schemeClr>
                </a:solidFill>
                <a:cs typeface="Segoe UI" pitchFamily="34" charset="0"/>
              </a:endParaRPr>
            </a:p>
          </p:txBody>
        </p:sp>
        <p:sp>
          <p:nvSpPr>
            <p:cNvPr id="17" name="Arrow: Chevron 16">
              <a:extLst>
                <a:ext uri="{FF2B5EF4-FFF2-40B4-BE49-F238E27FC236}">
                  <a16:creationId xmlns:a16="http://schemas.microsoft.com/office/drawing/2014/main" id="{4574A1C8-F537-4366-AC24-DB5D16830838}"/>
                </a:ext>
              </a:extLst>
            </p:cNvPr>
            <p:cNvSpPr/>
            <p:nvPr/>
          </p:nvSpPr>
          <p:spPr bwMode="auto">
            <a:xfrm>
              <a:off x="316031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1">
                    <a:lumMod val="95000"/>
                    <a:lumOff val="5000"/>
                  </a:schemeClr>
                </a:solidFill>
                <a:cs typeface="Segoe UI" pitchFamily="34" charset="0"/>
              </a:endParaRPr>
            </a:p>
          </p:txBody>
        </p:sp>
        <p:sp>
          <p:nvSpPr>
            <p:cNvPr id="18" name="Arrow: Chevron 17">
              <a:extLst>
                <a:ext uri="{FF2B5EF4-FFF2-40B4-BE49-F238E27FC236}">
                  <a16:creationId xmlns:a16="http://schemas.microsoft.com/office/drawing/2014/main" id="{13FAC3DF-C1CC-44BF-B2DE-8D625DE81D3C}"/>
                </a:ext>
              </a:extLst>
            </p:cNvPr>
            <p:cNvSpPr/>
            <p:nvPr/>
          </p:nvSpPr>
          <p:spPr bwMode="auto">
            <a:xfrm>
              <a:off x="516278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19" name="Arrow: Chevron 18">
              <a:extLst>
                <a:ext uri="{FF2B5EF4-FFF2-40B4-BE49-F238E27FC236}">
                  <a16:creationId xmlns:a16="http://schemas.microsoft.com/office/drawing/2014/main" id="{860B7031-1DD5-4C19-89FC-515D41B3D8DE}"/>
                </a:ext>
              </a:extLst>
            </p:cNvPr>
            <p:cNvSpPr/>
            <p:nvPr/>
          </p:nvSpPr>
          <p:spPr bwMode="auto">
            <a:xfrm>
              <a:off x="716524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20" name="Arrow: Chevron 19">
              <a:extLst>
                <a:ext uri="{FF2B5EF4-FFF2-40B4-BE49-F238E27FC236}">
                  <a16:creationId xmlns:a16="http://schemas.microsoft.com/office/drawing/2014/main" id="{5ACEEDA0-AE1F-4B6B-A135-48D4BD6FB314}"/>
                </a:ext>
              </a:extLst>
            </p:cNvPr>
            <p:cNvSpPr/>
            <p:nvPr/>
          </p:nvSpPr>
          <p:spPr bwMode="auto">
            <a:xfrm>
              <a:off x="916771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Arrow: Chevron 6">
            <a:extLst>
              <a:ext uri="{FF2B5EF4-FFF2-40B4-BE49-F238E27FC236}">
                <a16:creationId xmlns:a16="http://schemas.microsoft.com/office/drawing/2014/main" id="{8206FF32-EE9F-4850-B66D-BE8F2442CADE}"/>
              </a:ext>
            </a:extLst>
          </p:cNvPr>
          <p:cNvSpPr/>
          <p:nvPr/>
        </p:nvSpPr>
        <p:spPr bwMode="auto">
          <a:xfrm>
            <a:off x="3064622"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cs typeface="Segoe UI" pitchFamily="34" charset="0"/>
              </a:rPr>
              <a:t>First 10</a:t>
            </a:r>
            <a:br>
              <a:rPr lang="en-US" dirty="0">
                <a:solidFill>
                  <a:schemeClr val="bg1"/>
                </a:solidFill>
                <a:cs typeface="Segoe UI" pitchFamily="34" charset="0"/>
              </a:rPr>
            </a:br>
            <a:r>
              <a:rPr lang="en-US" dirty="0">
                <a:solidFill>
                  <a:schemeClr val="bg1"/>
                </a:solidFill>
                <a:cs typeface="Segoe UI" pitchFamily="34" charset="0"/>
              </a:rPr>
              <a:t>workloads</a:t>
            </a:r>
          </a:p>
        </p:txBody>
      </p:sp>
      <p:sp>
        <p:nvSpPr>
          <p:cNvPr id="8" name="Arrow: Chevron 7">
            <a:extLst>
              <a:ext uri="{FF2B5EF4-FFF2-40B4-BE49-F238E27FC236}">
                <a16:creationId xmlns:a16="http://schemas.microsoft.com/office/drawing/2014/main" id="{3B334CB1-8469-4DFF-96BF-AE11CBAC347E}"/>
              </a:ext>
            </a:extLst>
          </p:cNvPr>
          <p:cNvSpPr/>
          <p:nvPr/>
        </p:nvSpPr>
        <p:spPr bwMode="auto">
          <a:xfrm>
            <a:off x="5067087"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cs typeface="Segoe UI" pitchFamily="34" charset="0"/>
              </a:rPr>
              <a:t>First production</a:t>
            </a:r>
            <a:br>
              <a:rPr lang="en-US" dirty="0">
                <a:solidFill>
                  <a:schemeClr val="bg1"/>
                </a:solidFill>
                <a:cs typeface="Segoe UI" pitchFamily="34" charset="0"/>
              </a:rPr>
            </a:br>
            <a:r>
              <a:rPr lang="en-US" dirty="0">
                <a:solidFill>
                  <a:schemeClr val="bg1"/>
                </a:solidFill>
                <a:cs typeface="Segoe UI" pitchFamily="34" charset="0"/>
              </a:rPr>
              <a:t>workloads</a:t>
            </a:r>
          </a:p>
        </p:txBody>
      </p:sp>
      <p:sp>
        <p:nvSpPr>
          <p:cNvPr id="9" name="Arrow: Chevron 8">
            <a:extLst>
              <a:ext uri="{FF2B5EF4-FFF2-40B4-BE49-F238E27FC236}">
                <a16:creationId xmlns:a16="http://schemas.microsoft.com/office/drawing/2014/main" id="{9506AACB-6CF7-438C-A32E-92EA89E7AE53}"/>
              </a:ext>
            </a:extLst>
          </p:cNvPr>
          <p:cNvSpPr/>
          <p:nvPr/>
        </p:nvSpPr>
        <p:spPr bwMode="auto">
          <a:xfrm>
            <a:off x="7069552"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cs typeface="Segoe UI" pitchFamily="34" charset="0"/>
              </a:rPr>
              <a:t>First 100</a:t>
            </a:r>
            <a:br>
              <a:rPr lang="en-US" dirty="0">
                <a:solidFill>
                  <a:schemeClr val="bg1"/>
                </a:solidFill>
                <a:cs typeface="Segoe UI" pitchFamily="34" charset="0"/>
              </a:rPr>
            </a:br>
            <a:r>
              <a:rPr lang="en-US" dirty="0">
                <a:solidFill>
                  <a:schemeClr val="bg1"/>
                </a:solidFill>
                <a:cs typeface="Segoe UI" pitchFamily="34" charset="0"/>
              </a:rPr>
              <a:t>workloads</a:t>
            </a:r>
          </a:p>
        </p:txBody>
      </p:sp>
      <p:sp>
        <p:nvSpPr>
          <p:cNvPr id="10" name="Arrow: Chevron 9">
            <a:extLst>
              <a:ext uri="{FF2B5EF4-FFF2-40B4-BE49-F238E27FC236}">
                <a16:creationId xmlns:a16="http://schemas.microsoft.com/office/drawing/2014/main" id="{CDC14635-66CD-4C08-927F-2138B4EB87FB}"/>
              </a:ext>
            </a:extLst>
          </p:cNvPr>
          <p:cNvSpPr/>
          <p:nvPr/>
        </p:nvSpPr>
        <p:spPr bwMode="auto">
          <a:xfrm>
            <a:off x="9072017" y="2636875"/>
            <a:ext cx="2248113" cy="1584252"/>
          </a:xfrm>
          <a:prstGeom prst="chevron">
            <a:avLst>
              <a:gd name="adj" fmla="val 21978"/>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mj-lt"/>
                <a:ea typeface="Segoe UI" pitchFamily="34" charset="0"/>
                <a:cs typeface="Segoe UI" pitchFamily="34" charset="0"/>
              </a:rPr>
              <a:t>Enterprise</a:t>
            </a:r>
            <a:br>
              <a:rPr lang="en-US" dirty="0">
                <a:gradFill>
                  <a:gsLst>
                    <a:gs pos="0">
                      <a:srgbClr val="FFFFFF"/>
                    </a:gs>
                    <a:gs pos="100000">
                      <a:srgbClr val="FFFFFF"/>
                    </a:gs>
                  </a:gsLst>
                  <a:lin ang="5400000" scaled="0"/>
                </a:gradFill>
                <a:latin typeface="+mj-lt"/>
                <a:ea typeface="Segoe UI" pitchFamily="34" charset="0"/>
                <a:cs typeface="Segoe UI" pitchFamily="34" charset="0"/>
              </a:rPr>
            </a:br>
            <a:r>
              <a:rPr lang="en-US" dirty="0">
                <a:gradFill>
                  <a:gsLst>
                    <a:gs pos="0">
                      <a:srgbClr val="FFFFFF"/>
                    </a:gs>
                    <a:gs pos="100000">
                      <a:srgbClr val="FFFFFF"/>
                    </a:gs>
                  </a:gsLst>
                  <a:lin ang="5400000" scaled="0"/>
                </a:gradFill>
                <a:latin typeface="+mj-lt"/>
                <a:ea typeface="Segoe UI" pitchFamily="34" charset="0"/>
                <a:cs typeface="Segoe UI" pitchFamily="34" charset="0"/>
              </a:rPr>
              <a:t>readiness</a:t>
            </a:r>
          </a:p>
        </p:txBody>
      </p:sp>
      <p:sp>
        <p:nvSpPr>
          <p:cNvPr id="11" name="Title 10">
            <a:extLst>
              <a:ext uri="{FF2B5EF4-FFF2-40B4-BE49-F238E27FC236}">
                <a16:creationId xmlns:a16="http://schemas.microsoft.com/office/drawing/2014/main" id="{8E5846A4-7BFD-4B16-B6A3-BA6C46C260DD}"/>
              </a:ext>
            </a:extLst>
          </p:cNvPr>
          <p:cNvSpPr>
            <a:spLocks noGrp="1"/>
          </p:cNvSpPr>
          <p:nvPr>
            <p:ph type="title"/>
          </p:nvPr>
        </p:nvSpPr>
        <p:spPr>
          <a:xfrm>
            <a:off x="455995" y="620428"/>
            <a:ext cx="11306469" cy="795089"/>
          </a:xfrm>
        </p:spPr>
        <p:txBody>
          <a:bodyPr/>
          <a:lstStyle/>
          <a:p>
            <a:r>
              <a:rPr lang="en-US" dirty="0"/>
              <a:t>Common path – common blocker</a:t>
            </a:r>
            <a:br>
              <a:rPr lang="en-US" dirty="0"/>
            </a:br>
            <a:r>
              <a:rPr lang="en-US" dirty="0">
                <a:solidFill>
                  <a:schemeClr val="tx2"/>
                </a:solidFill>
              </a:rPr>
              <a:t>Acting too late</a:t>
            </a:r>
          </a:p>
        </p:txBody>
      </p:sp>
      <p:sp>
        <p:nvSpPr>
          <p:cNvPr id="32" name="Freeform: Shape 31">
            <a:extLst>
              <a:ext uri="{FF2B5EF4-FFF2-40B4-BE49-F238E27FC236}">
                <a16:creationId xmlns:a16="http://schemas.microsoft.com/office/drawing/2014/main" id="{EE8DCDB7-B0D2-45B4-8225-E38BA3360FCD}"/>
              </a:ext>
            </a:extLst>
          </p:cNvPr>
          <p:cNvSpPr/>
          <p:nvPr/>
        </p:nvSpPr>
        <p:spPr bwMode="auto">
          <a:xfrm>
            <a:off x="1062157" y="2636875"/>
            <a:ext cx="2248113" cy="1584252"/>
          </a:xfrm>
          <a:custGeom>
            <a:avLst/>
            <a:gdLst>
              <a:gd name="connsiteX0" fmla="*/ 0 w 2248113"/>
              <a:gd name="connsiteY0" fmla="*/ 0 h 1584252"/>
              <a:gd name="connsiteX1" fmla="*/ 779721 w 2248113"/>
              <a:gd name="connsiteY1" fmla="*/ 0 h 1584252"/>
              <a:gd name="connsiteX2" fmla="*/ 1899926 w 2248113"/>
              <a:gd name="connsiteY2" fmla="*/ 0 h 1584252"/>
              <a:gd name="connsiteX3" fmla="*/ 2248113 w 2248113"/>
              <a:gd name="connsiteY3" fmla="*/ 792126 h 1584252"/>
              <a:gd name="connsiteX4" fmla="*/ 1899926 w 2248113"/>
              <a:gd name="connsiteY4" fmla="*/ 1584252 h 1584252"/>
              <a:gd name="connsiteX5" fmla="*/ 779721 w 2248113"/>
              <a:gd name="connsiteY5" fmla="*/ 1584252 h 1584252"/>
              <a:gd name="connsiteX6" fmla="*/ 0 w 2248113"/>
              <a:gd name="connsiteY6" fmla="*/ 1584252 h 158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113" h="1584252">
                <a:moveTo>
                  <a:pt x="0" y="0"/>
                </a:moveTo>
                <a:lnTo>
                  <a:pt x="779721" y="0"/>
                </a:lnTo>
                <a:lnTo>
                  <a:pt x="1899926" y="0"/>
                </a:lnTo>
                <a:lnTo>
                  <a:pt x="2248113" y="792126"/>
                </a:lnTo>
                <a:lnTo>
                  <a:pt x="1899926" y="1584252"/>
                </a:lnTo>
                <a:lnTo>
                  <a:pt x="779721" y="1584252"/>
                </a:lnTo>
                <a:lnTo>
                  <a:pt x="0" y="158425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cs typeface="Segoe UI" pitchFamily="34" charset="0"/>
              </a:rPr>
              <a:t>First</a:t>
            </a:r>
            <a:br>
              <a:rPr lang="en-US" dirty="0">
                <a:solidFill>
                  <a:schemeClr val="bg1"/>
                </a:solidFill>
                <a:cs typeface="Segoe UI" pitchFamily="34" charset="0"/>
              </a:rPr>
            </a:br>
            <a:r>
              <a:rPr lang="en-US" dirty="0">
                <a:solidFill>
                  <a:schemeClr val="bg1"/>
                </a:solidFill>
                <a:cs typeface="Segoe UI" pitchFamily="34" charset="0"/>
              </a:rPr>
              <a:t>workload</a:t>
            </a:r>
          </a:p>
        </p:txBody>
      </p:sp>
      <p:sp>
        <p:nvSpPr>
          <p:cNvPr id="25" name="Oval 24">
            <a:extLst>
              <a:ext uri="{FF2B5EF4-FFF2-40B4-BE49-F238E27FC236}">
                <a16:creationId xmlns:a16="http://schemas.microsoft.com/office/drawing/2014/main" id="{1EEFD497-D2DC-4A08-A2B3-C12366F04498}"/>
              </a:ext>
            </a:extLst>
          </p:cNvPr>
          <p:cNvSpPr/>
          <p:nvPr/>
        </p:nvSpPr>
        <p:spPr bwMode="auto">
          <a:xfrm>
            <a:off x="9042992" y="3157870"/>
            <a:ext cx="542260" cy="542260"/>
          </a:xfrm>
          <a:prstGeom prst="ellipse">
            <a:avLst/>
          </a:prstGeom>
          <a:solidFill>
            <a:srgbClr val="F139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A22FF591-7EC7-41C7-8E03-1EE2386E74D2}"/>
              </a:ext>
            </a:extLst>
          </p:cNvPr>
          <p:cNvGrpSpPr/>
          <p:nvPr/>
        </p:nvGrpSpPr>
        <p:grpSpPr>
          <a:xfrm>
            <a:off x="9113876" y="3235840"/>
            <a:ext cx="393405" cy="393405"/>
            <a:chOff x="5918791" y="-855921"/>
            <a:chExt cx="457200" cy="457200"/>
          </a:xfrm>
        </p:grpSpPr>
        <p:cxnSp>
          <p:nvCxnSpPr>
            <p:cNvPr id="28" name="Straight Connector 27">
              <a:extLst>
                <a:ext uri="{FF2B5EF4-FFF2-40B4-BE49-F238E27FC236}">
                  <a16:creationId xmlns:a16="http://schemas.microsoft.com/office/drawing/2014/main" id="{FD35519A-8A3A-42CE-9734-B7DFC6EF15ED}"/>
                </a:ext>
              </a:extLst>
            </p:cNvPr>
            <p:cNvCxnSpPr>
              <a:cxnSpLocks/>
            </p:cNvCxnSpPr>
            <p:nvPr/>
          </p:nvCxnSpPr>
          <p:spPr>
            <a:xfrm rot="2700000">
              <a:off x="6147391" y="-855921"/>
              <a:ext cx="0" cy="45720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439E96-D73E-4224-B662-508934BE22A1}"/>
                </a:ext>
              </a:extLst>
            </p:cNvPr>
            <p:cNvCxnSpPr>
              <a:cxnSpLocks/>
            </p:cNvCxnSpPr>
            <p:nvPr/>
          </p:nvCxnSpPr>
          <p:spPr>
            <a:xfrm rot="18900000" flipH="1">
              <a:off x="6147391" y="-855921"/>
              <a:ext cx="0" cy="45720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3015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500"/>
                            </p:stCondLst>
                            <p:childTnLst>
                              <p:par>
                                <p:cTn id="36" presetID="23" presetClass="entr" presetSubtype="16"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P spid="8" grpId="0" animBg="1"/>
      <p:bldP spid="9" grpId="0" animBg="1"/>
      <p:bldP spid="10" grpId="0" animBg="1"/>
      <p:bldP spid="32"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53D6282-20AB-4456-8E22-784AEA09D39E}"/>
              </a:ext>
            </a:extLst>
          </p:cNvPr>
          <p:cNvSpPr/>
          <p:nvPr/>
        </p:nvSpPr>
        <p:spPr>
          <a:xfrm>
            <a:off x="6111189" y="1267956"/>
            <a:ext cx="7000" cy="4314307"/>
          </a:xfrm>
          <a:custGeom>
            <a:avLst/>
            <a:gdLst>
              <a:gd name="connsiteX0" fmla="*/ 0 w 8021"/>
              <a:gd name="connsiteY0" fmla="*/ 0 h 4943374"/>
              <a:gd name="connsiteX1" fmla="*/ 0 w 8021"/>
              <a:gd name="connsiteY1" fmla="*/ 4943375 h 4943374"/>
            </a:gdLst>
            <a:ahLst/>
            <a:cxnLst>
              <a:cxn ang="0">
                <a:pos x="connsiteX0" y="connsiteY0"/>
              </a:cxn>
              <a:cxn ang="0">
                <a:pos x="connsiteX1" y="connsiteY1"/>
              </a:cxn>
            </a:cxnLst>
            <a:rect l="l" t="t" r="r" b="b"/>
            <a:pathLst>
              <a:path w="8021" h="4943374">
                <a:moveTo>
                  <a:pt x="0" y="0"/>
                </a:moveTo>
                <a:lnTo>
                  <a:pt x="0" y="4943375"/>
                </a:lnTo>
              </a:path>
            </a:pathLst>
          </a:custGeom>
          <a:ln w="28575" cap="flat">
            <a:solidFill>
              <a:schemeClr val="tx2">
                <a:lumMod val="90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11E2A72C-674C-4E25-9258-9E5C608694A1}"/>
              </a:ext>
            </a:extLst>
          </p:cNvPr>
          <p:cNvSpPr/>
          <p:nvPr/>
        </p:nvSpPr>
        <p:spPr>
          <a:xfrm>
            <a:off x="3948786" y="3419860"/>
            <a:ext cx="4314306" cy="7000"/>
          </a:xfrm>
          <a:custGeom>
            <a:avLst/>
            <a:gdLst>
              <a:gd name="connsiteX0" fmla="*/ 0 w 4943374"/>
              <a:gd name="connsiteY0" fmla="*/ 0 h 8021"/>
              <a:gd name="connsiteX1" fmla="*/ 4943375 w 4943374"/>
              <a:gd name="connsiteY1" fmla="*/ 0 h 8021"/>
            </a:gdLst>
            <a:ahLst/>
            <a:cxnLst>
              <a:cxn ang="0">
                <a:pos x="connsiteX0" y="connsiteY0"/>
              </a:cxn>
              <a:cxn ang="0">
                <a:pos x="connsiteX1" y="connsiteY1"/>
              </a:cxn>
            </a:cxnLst>
            <a:rect l="l" t="t" r="r" b="b"/>
            <a:pathLst>
              <a:path w="4943374" h="8021">
                <a:moveTo>
                  <a:pt x="0" y="0"/>
                </a:moveTo>
                <a:lnTo>
                  <a:pt x="4943375" y="0"/>
                </a:lnTo>
              </a:path>
            </a:pathLst>
          </a:custGeom>
          <a:ln w="28575" cap="flat">
            <a:solidFill>
              <a:schemeClr val="tx2">
                <a:lumMod val="90000"/>
              </a:schemeClr>
            </a:solidFill>
            <a:prstDash val="solid"/>
            <a:miter/>
          </a:ln>
        </p:spPr>
        <p:txBody>
          <a:bodyPr rtlCol="0" anchor="ctr"/>
          <a:lstStyle/>
          <a:p>
            <a:pPr defTabSz="914367"/>
            <a:endParaRPr lang="en-US" sz="1765">
              <a:solidFill>
                <a:srgbClr val="FFFFFF"/>
              </a:solidFill>
              <a:latin typeface="Segoe UI"/>
            </a:endParaRPr>
          </a:p>
        </p:txBody>
      </p:sp>
      <p:sp>
        <p:nvSpPr>
          <p:cNvPr id="12" name="Freeform: Shape 11">
            <a:extLst>
              <a:ext uri="{FF2B5EF4-FFF2-40B4-BE49-F238E27FC236}">
                <a16:creationId xmlns:a16="http://schemas.microsoft.com/office/drawing/2014/main" id="{40EC5FC7-0DCA-417E-8440-AD61F39306CF}"/>
              </a:ext>
            </a:extLst>
          </p:cNvPr>
          <p:cNvSpPr/>
          <p:nvPr/>
        </p:nvSpPr>
        <p:spPr>
          <a:xfrm>
            <a:off x="4584416" y="1895887"/>
            <a:ext cx="3050046" cy="3050746"/>
          </a:xfrm>
          <a:custGeom>
            <a:avLst/>
            <a:gdLst>
              <a:gd name="connsiteX0" fmla="*/ 0 w 3494772"/>
              <a:gd name="connsiteY0" fmla="*/ 0 h 3495574"/>
              <a:gd name="connsiteX1" fmla="*/ 3494773 w 3494772"/>
              <a:gd name="connsiteY1" fmla="*/ 3495575 h 3495574"/>
            </a:gdLst>
            <a:ahLst/>
            <a:cxnLst>
              <a:cxn ang="0">
                <a:pos x="connsiteX0" y="connsiteY0"/>
              </a:cxn>
              <a:cxn ang="0">
                <a:pos x="connsiteX1" y="connsiteY1"/>
              </a:cxn>
            </a:cxnLst>
            <a:rect l="l" t="t" r="r" b="b"/>
            <a:pathLst>
              <a:path w="3494772" h="3495574">
                <a:moveTo>
                  <a:pt x="0" y="0"/>
                </a:moveTo>
                <a:lnTo>
                  <a:pt x="3494773" y="3495575"/>
                </a:lnTo>
              </a:path>
            </a:pathLst>
          </a:custGeom>
          <a:ln w="28575" cap="flat">
            <a:solidFill>
              <a:schemeClr val="tx2">
                <a:lumMod val="90000"/>
              </a:schemeClr>
            </a:solidFill>
            <a:prstDash val="solid"/>
            <a:miter/>
          </a:ln>
        </p:spPr>
        <p:txBody>
          <a:bodyPr rtlCol="0" anchor="ctr"/>
          <a:lstStyle/>
          <a:p>
            <a:pPr defTabSz="914367"/>
            <a:endParaRPr lang="en-US" sz="1765">
              <a:solidFill>
                <a:srgbClr val="FFFFFF"/>
              </a:solidFill>
              <a:latin typeface="Segoe UI"/>
            </a:endParaRPr>
          </a:p>
        </p:txBody>
      </p:sp>
      <p:sp>
        <p:nvSpPr>
          <p:cNvPr id="13" name="Freeform: Shape 12">
            <a:extLst>
              <a:ext uri="{FF2B5EF4-FFF2-40B4-BE49-F238E27FC236}">
                <a16:creationId xmlns:a16="http://schemas.microsoft.com/office/drawing/2014/main" id="{E8E26948-E623-466D-A29A-CE44C6138B69}"/>
              </a:ext>
            </a:extLst>
          </p:cNvPr>
          <p:cNvSpPr/>
          <p:nvPr/>
        </p:nvSpPr>
        <p:spPr>
          <a:xfrm>
            <a:off x="4576716" y="1895887"/>
            <a:ext cx="3050745" cy="3050746"/>
          </a:xfrm>
          <a:custGeom>
            <a:avLst/>
            <a:gdLst>
              <a:gd name="connsiteX0" fmla="*/ 0 w 3495574"/>
              <a:gd name="connsiteY0" fmla="*/ 3495575 h 3495574"/>
              <a:gd name="connsiteX1" fmla="*/ 3495575 w 3495574"/>
              <a:gd name="connsiteY1" fmla="*/ 0 h 3495574"/>
            </a:gdLst>
            <a:ahLst/>
            <a:cxnLst>
              <a:cxn ang="0">
                <a:pos x="connsiteX0" y="connsiteY0"/>
              </a:cxn>
              <a:cxn ang="0">
                <a:pos x="connsiteX1" y="connsiteY1"/>
              </a:cxn>
            </a:cxnLst>
            <a:rect l="l" t="t" r="r" b="b"/>
            <a:pathLst>
              <a:path w="3495574" h="3495574">
                <a:moveTo>
                  <a:pt x="0" y="3495575"/>
                </a:moveTo>
                <a:lnTo>
                  <a:pt x="3495575" y="0"/>
                </a:lnTo>
              </a:path>
            </a:pathLst>
          </a:custGeom>
          <a:ln w="28575" cap="flat">
            <a:solidFill>
              <a:schemeClr val="tx2">
                <a:lumMod val="90000"/>
              </a:schemeClr>
            </a:solidFill>
            <a:prstDash val="solid"/>
            <a:miter/>
          </a:ln>
        </p:spPr>
        <p:txBody>
          <a:bodyPr rtlCol="0" anchor="ctr"/>
          <a:lstStyle/>
          <a:p>
            <a:pPr defTabSz="914367"/>
            <a:endParaRPr lang="en-US" sz="1765">
              <a:solidFill>
                <a:srgbClr val="FFFFFF"/>
              </a:solidFill>
              <a:latin typeface="Segoe UI"/>
            </a:endParaRPr>
          </a:p>
        </p:txBody>
      </p:sp>
      <p:pic>
        <p:nvPicPr>
          <p:cNvPr id="7" name="Picture 6" descr="A picture containing object, clock&#10;&#10;Description automatically generated">
            <a:extLst>
              <a:ext uri="{FF2B5EF4-FFF2-40B4-BE49-F238E27FC236}">
                <a16:creationId xmlns:a16="http://schemas.microsoft.com/office/drawing/2014/main" id="{090778B3-3B68-4034-B8D8-DC762468DFE3}"/>
              </a:ext>
            </a:extLst>
          </p:cNvPr>
          <p:cNvPicPr>
            <a:picLocks noChangeAspect="1"/>
          </p:cNvPicPr>
          <p:nvPr/>
        </p:nvPicPr>
        <p:blipFill>
          <a:blip r:embed="rId4"/>
          <a:stretch>
            <a:fillRect/>
          </a:stretch>
        </p:blipFill>
        <p:spPr>
          <a:xfrm>
            <a:off x="5133572" y="2443038"/>
            <a:ext cx="1924856" cy="1971925"/>
          </a:xfrm>
          <a:prstGeom prst="rect">
            <a:avLst/>
          </a:prstGeom>
        </p:spPr>
      </p:pic>
      <p:sp>
        <p:nvSpPr>
          <p:cNvPr id="174" name="Title 3">
            <a:extLst>
              <a:ext uri="{FF2B5EF4-FFF2-40B4-BE49-F238E27FC236}">
                <a16:creationId xmlns:a16="http://schemas.microsoft.com/office/drawing/2014/main" id="{0B848981-F831-455F-B28D-BB817C2E46AE}"/>
              </a:ext>
            </a:extLst>
          </p:cNvPr>
          <p:cNvSpPr txBox="1">
            <a:spLocks/>
          </p:cNvSpPr>
          <p:nvPr/>
        </p:nvSpPr>
        <p:spPr>
          <a:xfrm>
            <a:off x="588263" y="457200"/>
            <a:ext cx="4948199"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2"/>
                </a:solidFill>
                <a:effectLst/>
                <a:uLnTx/>
                <a:uFillTx/>
                <a:latin typeface="Segoe UI Semibold"/>
                <a:ea typeface="+mn-ea"/>
                <a:cs typeface="Segoe UI" pitchFamily="34" charset="0"/>
              </a:rPr>
              <a:t>Azure landing zones</a:t>
            </a:r>
            <a:br>
              <a:rPr kumimoji="0" lang="en-US" sz="3200" b="0" i="0" u="none" strike="noStrike" kern="1200" cap="none" spc="-50" normalizeH="0" baseline="0" noProof="0" dirty="0">
                <a:ln w="3175">
                  <a:noFill/>
                </a:ln>
                <a:solidFill>
                  <a:schemeClr val="tx2"/>
                </a:solidFill>
                <a:effectLst/>
                <a:uLnTx/>
                <a:uFillTx/>
                <a:latin typeface="Segoe UI Semibold"/>
                <a:ea typeface="+mn-ea"/>
                <a:cs typeface="Segoe UI" pitchFamily="34" charset="0"/>
              </a:rPr>
            </a:br>
            <a:r>
              <a:rPr kumimoji="0" lang="en-US" sz="3200" b="0" i="0" u="none" strike="noStrike" kern="1200" cap="none" spc="-50" normalizeH="0" baseline="0" noProof="0" dirty="0">
                <a:ln w="3175">
                  <a:noFill/>
                </a:ln>
                <a:effectLst/>
                <a:uLnTx/>
                <a:uFillTx/>
                <a:latin typeface="Segoe UI Semibold"/>
                <a:ea typeface="+mn-ea"/>
                <a:cs typeface="Segoe UI" pitchFamily="34" charset="0"/>
              </a:rPr>
              <a:t>Design areas</a:t>
            </a:r>
          </a:p>
        </p:txBody>
      </p:sp>
      <p:grpSp>
        <p:nvGrpSpPr>
          <p:cNvPr id="90" name="Graphic 5">
            <a:extLst>
              <a:ext uri="{FF2B5EF4-FFF2-40B4-BE49-F238E27FC236}">
                <a16:creationId xmlns:a16="http://schemas.microsoft.com/office/drawing/2014/main" id="{70DDC97A-A5D5-4C58-826F-70469F9FB790}"/>
              </a:ext>
            </a:extLst>
          </p:cNvPr>
          <p:cNvGrpSpPr/>
          <p:nvPr/>
        </p:nvGrpSpPr>
        <p:grpSpPr>
          <a:xfrm>
            <a:off x="7413251" y="4700221"/>
            <a:ext cx="967446" cy="967446"/>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aphic 5">
            <a:extLst>
              <a:ext uri="{FF2B5EF4-FFF2-40B4-BE49-F238E27FC236}">
                <a16:creationId xmlns:a16="http://schemas.microsoft.com/office/drawing/2014/main" id="{70DDC97A-A5D5-4C58-826F-70469F9FB790}"/>
              </a:ext>
            </a:extLst>
          </p:cNvPr>
          <p:cNvGrpSpPr/>
          <p:nvPr/>
        </p:nvGrpSpPr>
        <p:grpSpPr>
          <a:xfrm>
            <a:off x="7413251" y="1102048"/>
            <a:ext cx="967446" cy="967446"/>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Lst>
          </p:cNvPr>
          <p:cNvGrpSpPr/>
          <p:nvPr/>
        </p:nvGrpSpPr>
        <p:grpSpPr>
          <a:xfrm>
            <a:off x="5621870" y="444017"/>
            <a:ext cx="967446" cy="967446"/>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4" name="Graphic 5">
            <a:extLst>
              <a:ext uri="{FF2B5EF4-FFF2-40B4-BE49-F238E27FC236}">
                <a16:creationId xmlns:a16="http://schemas.microsoft.com/office/drawing/2014/main" id="{70DDC97A-A5D5-4C58-826F-70469F9FB790}"/>
              </a:ext>
            </a:extLst>
          </p:cNvPr>
          <p:cNvGrpSpPr/>
          <p:nvPr/>
        </p:nvGrpSpPr>
        <p:grpSpPr>
          <a:xfrm>
            <a:off x="3815079" y="4700221"/>
            <a:ext cx="967446" cy="967446"/>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Lst>
          </p:cNvPr>
          <p:cNvGrpSpPr/>
          <p:nvPr/>
        </p:nvGrpSpPr>
        <p:grpSpPr>
          <a:xfrm>
            <a:off x="3062543" y="2939219"/>
            <a:ext cx="967446" cy="967446"/>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Lst>
          </p:cNvPr>
          <p:cNvGrpSpPr/>
          <p:nvPr/>
        </p:nvGrpSpPr>
        <p:grpSpPr>
          <a:xfrm>
            <a:off x="8159485" y="2939219"/>
            <a:ext cx="967446" cy="967446"/>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3" name="Graphic 5">
            <a:extLst>
              <a:ext uri="{FF2B5EF4-FFF2-40B4-BE49-F238E27FC236}">
                <a16:creationId xmlns:a16="http://schemas.microsoft.com/office/drawing/2014/main" id="{70DDC97A-A5D5-4C58-826F-70469F9FB790}"/>
              </a:ext>
            </a:extLst>
          </p:cNvPr>
          <p:cNvGrpSpPr/>
          <p:nvPr/>
        </p:nvGrpSpPr>
        <p:grpSpPr>
          <a:xfrm>
            <a:off x="5633485" y="5451075"/>
            <a:ext cx="967446" cy="967446"/>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3" y="4423715"/>
              <a:ext cx="358541" cy="521368"/>
              <a:chOff x="9388363" y="4423715"/>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Lst>
          </p:cNvPr>
          <p:cNvGrpSpPr/>
          <p:nvPr/>
        </p:nvGrpSpPr>
        <p:grpSpPr>
          <a:xfrm>
            <a:off x="3815079" y="1102048"/>
            <a:ext cx="967446" cy="967446"/>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custDataLst>
      <p:tags r:id="rId1"/>
    </p:custDataLst>
    <p:extLst>
      <p:ext uri="{BB962C8B-B14F-4D97-AF65-F5344CB8AC3E}">
        <p14:creationId xmlns:p14="http://schemas.microsoft.com/office/powerpoint/2010/main" val="398294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outVertical)">
                                      <p:cBhvr>
                                        <p:cTn id="10" dur="500"/>
                                        <p:tgtEl>
                                          <p:spTgt spid="11"/>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outVertical)">
                                      <p:cBhvr>
                                        <p:cTn id="16" dur="500"/>
                                        <p:tgtEl>
                                          <p:spTgt spid="12"/>
                                        </p:tgtEl>
                                      </p:cBhvr>
                                    </p:animEffect>
                                  </p:childTnLst>
                                </p:cTn>
                              </p:par>
                              <p:par>
                                <p:cTn id="17" presetID="23" presetClass="entr" presetSubtype="16" fill="hold" nodeType="withEffect">
                                  <p:stCondLst>
                                    <p:cond delay="5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50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500"/>
                                  </p:stCondLst>
                                  <p:childTnLst>
                                    <p:set>
                                      <p:cBhvr>
                                        <p:cTn id="26" dur="1" fill="hold">
                                          <p:stCondLst>
                                            <p:cond delay="0"/>
                                          </p:stCondLst>
                                        </p:cTn>
                                        <p:tgtEl>
                                          <p:spTgt spid="65"/>
                                        </p:tgtEl>
                                        <p:attrNameLst>
                                          <p:attrName>style.visibility</p:attrName>
                                        </p:attrNameLst>
                                      </p:cBhvr>
                                      <p:to>
                                        <p:strVal val="visible"/>
                                      </p:to>
                                    </p:set>
                                    <p:anim calcmode="lin" valueType="num">
                                      <p:cBhvr>
                                        <p:cTn id="27" dur="500" fill="hold"/>
                                        <p:tgtEl>
                                          <p:spTgt spid="65"/>
                                        </p:tgtEl>
                                        <p:attrNameLst>
                                          <p:attrName>ppt_w</p:attrName>
                                        </p:attrNameLst>
                                      </p:cBhvr>
                                      <p:tavLst>
                                        <p:tav tm="0">
                                          <p:val>
                                            <p:fltVal val="0"/>
                                          </p:val>
                                        </p:tav>
                                        <p:tav tm="100000">
                                          <p:val>
                                            <p:strVal val="#ppt_w"/>
                                          </p:val>
                                        </p:tav>
                                      </p:tavLst>
                                    </p:anim>
                                    <p:anim calcmode="lin" valueType="num">
                                      <p:cBhvr>
                                        <p:cTn id="28" dur="500" fill="hold"/>
                                        <p:tgtEl>
                                          <p:spTgt spid="65"/>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50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500"/>
                                  </p:stCondLst>
                                  <p:childTnLst>
                                    <p:set>
                                      <p:cBhvr>
                                        <p:cTn id="34" dur="1" fill="hold">
                                          <p:stCondLst>
                                            <p:cond delay="0"/>
                                          </p:stCondLst>
                                        </p:cTn>
                                        <p:tgtEl>
                                          <p:spTgt spid="90"/>
                                        </p:tgtEl>
                                        <p:attrNameLst>
                                          <p:attrName>style.visibility</p:attrName>
                                        </p:attrNameLst>
                                      </p:cBhvr>
                                      <p:to>
                                        <p:strVal val="visible"/>
                                      </p:to>
                                    </p:set>
                                    <p:anim calcmode="lin" valueType="num">
                                      <p:cBhvr>
                                        <p:cTn id="35" dur="500" fill="hold"/>
                                        <p:tgtEl>
                                          <p:spTgt spid="90"/>
                                        </p:tgtEl>
                                        <p:attrNameLst>
                                          <p:attrName>ppt_w</p:attrName>
                                        </p:attrNameLst>
                                      </p:cBhvr>
                                      <p:tavLst>
                                        <p:tav tm="0">
                                          <p:val>
                                            <p:fltVal val="0"/>
                                          </p:val>
                                        </p:tav>
                                        <p:tav tm="100000">
                                          <p:val>
                                            <p:strVal val="#ppt_w"/>
                                          </p:val>
                                        </p:tav>
                                      </p:tavLst>
                                    </p:anim>
                                    <p:anim calcmode="lin" valueType="num">
                                      <p:cBhvr>
                                        <p:cTn id="36" dur="500" fill="hold"/>
                                        <p:tgtEl>
                                          <p:spTgt spid="90"/>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500"/>
                                  </p:stCondLst>
                                  <p:childTnLst>
                                    <p:set>
                                      <p:cBhvr>
                                        <p:cTn id="38" dur="1" fill="hold">
                                          <p:stCondLst>
                                            <p:cond delay="0"/>
                                          </p:stCondLst>
                                        </p:cTn>
                                        <p:tgtEl>
                                          <p:spTgt spid="113"/>
                                        </p:tgtEl>
                                        <p:attrNameLst>
                                          <p:attrName>style.visibility</p:attrName>
                                        </p:attrNameLst>
                                      </p:cBhvr>
                                      <p:to>
                                        <p:strVal val="visible"/>
                                      </p:to>
                                    </p:set>
                                    <p:anim calcmode="lin" valueType="num">
                                      <p:cBhvr>
                                        <p:cTn id="39" dur="500" fill="hold"/>
                                        <p:tgtEl>
                                          <p:spTgt spid="113"/>
                                        </p:tgtEl>
                                        <p:attrNameLst>
                                          <p:attrName>ppt_w</p:attrName>
                                        </p:attrNameLst>
                                      </p:cBhvr>
                                      <p:tavLst>
                                        <p:tav tm="0">
                                          <p:val>
                                            <p:fltVal val="0"/>
                                          </p:val>
                                        </p:tav>
                                        <p:tav tm="100000">
                                          <p:val>
                                            <p:strVal val="#ppt_w"/>
                                          </p:val>
                                        </p:tav>
                                      </p:tavLst>
                                    </p:anim>
                                    <p:anim calcmode="lin" valueType="num">
                                      <p:cBhvr>
                                        <p:cTn id="40" dur="500" fill="hold"/>
                                        <p:tgtEl>
                                          <p:spTgt spid="113"/>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500"/>
                                  </p:stCondLst>
                                  <p:childTnLst>
                                    <p:set>
                                      <p:cBhvr>
                                        <p:cTn id="42" dur="1" fill="hold">
                                          <p:stCondLst>
                                            <p:cond delay="0"/>
                                          </p:stCondLst>
                                        </p:cTn>
                                        <p:tgtEl>
                                          <p:spTgt spid="137"/>
                                        </p:tgtEl>
                                        <p:attrNameLst>
                                          <p:attrName>style.visibility</p:attrName>
                                        </p:attrNameLst>
                                      </p:cBhvr>
                                      <p:to>
                                        <p:strVal val="visible"/>
                                      </p:to>
                                    </p:set>
                                    <p:anim calcmode="lin" valueType="num">
                                      <p:cBhvr>
                                        <p:cTn id="43" dur="500" fill="hold"/>
                                        <p:tgtEl>
                                          <p:spTgt spid="137"/>
                                        </p:tgtEl>
                                        <p:attrNameLst>
                                          <p:attrName>ppt_w</p:attrName>
                                        </p:attrNameLst>
                                      </p:cBhvr>
                                      <p:tavLst>
                                        <p:tav tm="0">
                                          <p:val>
                                            <p:fltVal val="0"/>
                                          </p:val>
                                        </p:tav>
                                        <p:tav tm="100000">
                                          <p:val>
                                            <p:strVal val="#ppt_w"/>
                                          </p:val>
                                        </p:tav>
                                      </p:tavLst>
                                    </p:anim>
                                    <p:anim calcmode="lin" valueType="num">
                                      <p:cBhvr>
                                        <p:cTn id="44" dur="500" fill="hold"/>
                                        <p:tgtEl>
                                          <p:spTgt spid="137"/>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5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74"/>
                                        </p:tgtEl>
                                        <p:attrNameLst>
                                          <p:attrName>style.visibility</p:attrName>
                                        </p:attrNameLst>
                                      </p:cBhvr>
                                      <p:to>
                                        <p:strVal val="visible"/>
                                      </p:to>
                                    </p:set>
                                    <p:animEffect transition="in" filter="fade">
                                      <p:cBhvr>
                                        <p:cTn id="52"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7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aphic 5">
            <a:extLst>
              <a:ext uri="{FF2B5EF4-FFF2-40B4-BE49-F238E27FC236}">
                <a16:creationId xmlns:a16="http://schemas.microsoft.com/office/drawing/2014/main" id="{70DDC97A-A5D5-4C58-826F-70469F9FB790}"/>
              </a:ext>
            </a:extLst>
          </p:cNvPr>
          <p:cNvGrpSpPr/>
          <p:nvPr/>
        </p:nvGrpSpPr>
        <p:grpSpPr>
          <a:xfrm>
            <a:off x="2723980" y="5314640"/>
            <a:ext cx="967446" cy="967446"/>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Lst>
          </p:cNvPr>
          <p:cNvGrpSpPr/>
          <p:nvPr/>
        </p:nvGrpSpPr>
        <p:grpSpPr>
          <a:xfrm>
            <a:off x="2723980" y="4084659"/>
            <a:ext cx="967446" cy="967446"/>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Lst>
          </p:cNvPr>
          <p:cNvGrpSpPr/>
          <p:nvPr/>
        </p:nvGrpSpPr>
        <p:grpSpPr>
          <a:xfrm>
            <a:off x="7236761" y="2854679"/>
            <a:ext cx="967446" cy="967446"/>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Lst>
          </p:cNvPr>
          <p:cNvGrpSpPr/>
          <p:nvPr/>
        </p:nvGrpSpPr>
        <p:grpSpPr>
          <a:xfrm>
            <a:off x="2723980" y="1624699"/>
            <a:ext cx="967446" cy="967446"/>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aphic 5">
            <a:extLst>
              <a:ext uri="{FF2B5EF4-FFF2-40B4-BE49-F238E27FC236}">
                <a16:creationId xmlns:a16="http://schemas.microsoft.com/office/drawing/2014/main" id="{70DDC97A-A5D5-4C58-826F-70469F9FB790}"/>
              </a:ext>
            </a:extLst>
          </p:cNvPr>
          <p:cNvGrpSpPr/>
          <p:nvPr/>
        </p:nvGrpSpPr>
        <p:grpSpPr>
          <a:xfrm>
            <a:off x="7229740" y="1624699"/>
            <a:ext cx="967446" cy="967446"/>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0" name="Graphic 5">
            <a:extLst>
              <a:ext uri="{FF2B5EF4-FFF2-40B4-BE49-F238E27FC236}">
                <a16:creationId xmlns:a16="http://schemas.microsoft.com/office/drawing/2014/main" id="{70DDC97A-A5D5-4C58-826F-70469F9FB790}"/>
              </a:ext>
            </a:extLst>
          </p:cNvPr>
          <p:cNvGrpSpPr/>
          <p:nvPr/>
        </p:nvGrpSpPr>
        <p:grpSpPr>
          <a:xfrm>
            <a:off x="7229740" y="4084659"/>
            <a:ext cx="967446" cy="967446"/>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Lst>
          </p:cNvPr>
          <p:cNvGrpSpPr/>
          <p:nvPr/>
        </p:nvGrpSpPr>
        <p:grpSpPr>
          <a:xfrm>
            <a:off x="7236761" y="5314640"/>
            <a:ext cx="967446" cy="967446"/>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3" y="4423715"/>
              <a:ext cx="358541" cy="521368"/>
              <a:chOff x="9388363" y="4423715"/>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Lst>
          </p:cNvPr>
          <p:cNvGrpSpPr/>
          <p:nvPr/>
        </p:nvGrpSpPr>
        <p:grpSpPr>
          <a:xfrm>
            <a:off x="2723980" y="2854679"/>
            <a:ext cx="967446" cy="967446"/>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74" name="Title 3">
            <a:extLst>
              <a:ext uri="{FF2B5EF4-FFF2-40B4-BE49-F238E27FC236}">
                <a16:creationId xmlns:a16="http://schemas.microsoft.com/office/drawing/2014/main" id="{0B848981-F831-455F-B28D-BB817C2E46AE}"/>
              </a:ext>
            </a:extLst>
          </p:cNvPr>
          <p:cNvSpPr txBox="1">
            <a:spLocks/>
          </p:cNvSpPr>
          <p:nvPr/>
        </p:nvSpPr>
        <p:spPr>
          <a:xfrm>
            <a:off x="588263" y="457200"/>
            <a:ext cx="4948199"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2"/>
                </a:solidFill>
                <a:effectLst/>
                <a:uLnTx/>
                <a:uFillTx/>
                <a:latin typeface="Segoe UI Semibold"/>
                <a:ea typeface="+mn-ea"/>
                <a:cs typeface="Segoe UI" pitchFamily="34" charset="0"/>
              </a:rPr>
              <a:t>Azure landing zones</a:t>
            </a:r>
            <a:br>
              <a:rPr kumimoji="0" lang="en-US" sz="3200" b="0" i="0" u="none" strike="noStrike" kern="1200" cap="none" spc="-50" normalizeH="0" baseline="0" noProof="0" dirty="0">
                <a:ln w="3175">
                  <a:noFill/>
                </a:ln>
                <a:solidFill>
                  <a:schemeClr val="tx2"/>
                </a:solidFill>
                <a:effectLst/>
                <a:uLnTx/>
                <a:uFillTx/>
                <a:latin typeface="Segoe UI Semibold"/>
                <a:ea typeface="+mn-ea"/>
                <a:cs typeface="Segoe UI" pitchFamily="34" charset="0"/>
              </a:rPr>
            </a:br>
            <a:r>
              <a:rPr kumimoji="0" lang="en-US" sz="3200" b="0" i="0" u="none" strike="noStrike" kern="1200" cap="none" spc="-50" normalizeH="0" baseline="0" noProof="0" dirty="0">
                <a:ln w="3175">
                  <a:noFill/>
                </a:ln>
                <a:effectLst/>
                <a:uLnTx/>
                <a:uFillTx/>
                <a:latin typeface="Segoe UI Semibold"/>
                <a:ea typeface="+mn-ea"/>
                <a:cs typeface="Segoe UI" pitchFamily="34" charset="0"/>
              </a:rPr>
              <a:t>Design areas</a:t>
            </a:r>
          </a:p>
        </p:txBody>
      </p:sp>
      <p:sp>
        <p:nvSpPr>
          <p:cNvPr id="2" name="Freeform: Shape 1">
            <a:extLst>
              <a:ext uri="{FF2B5EF4-FFF2-40B4-BE49-F238E27FC236}">
                <a16:creationId xmlns:a16="http://schemas.microsoft.com/office/drawing/2014/main" id="{60F4DDD2-8FE3-4CFE-9793-FBFA47F21B52}"/>
              </a:ext>
            </a:extLst>
          </p:cNvPr>
          <p:cNvSpPr/>
          <p:nvPr/>
        </p:nvSpPr>
        <p:spPr>
          <a:xfrm>
            <a:off x="3921353" y="1651058"/>
            <a:ext cx="250112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chemeClr val="tx1"/>
                </a:solidFill>
                <a:effectLst/>
                <a:uLnTx/>
                <a:uFillTx/>
                <a:latin typeface="Segoe UI"/>
                <a:ea typeface="+mn-ea"/>
                <a:cs typeface="+mn-cs"/>
              </a:rPr>
              <a:t>Enterprise </a:t>
            </a:r>
            <a:r>
              <a:rPr kumimoji="0" lang="en-US" sz="2000" b="0" i="0" u="none" strike="noStrike" kern="1200" cap="none" spc="0" normalizeH="0" baseline="0" noProof="0" dirty="0">
                <a:ln>
                  <a:noFill/>
                </a:ln>
                <a:solidFill>
                  <a:schemeClr val="tx1"/>
                </a:solidFill>
                <a:effectLst/>
                <a:uLnTx/>
                <a:uFillTx/>
                <a:latin typeface="Segoe UI"/>
                <a:ea typeface="+mn-ea"/>
                <a:cs typeface="+mn-cs"/>
              </a:rPr>
              <a:t>Enrollment</a:t>
            </a:r>
          </a:p>
        </p:txBody>
      </p:sp>
      <p:sp>
        <p:nvSpPr>
          <p:cNvPr id="3" name="Freeform: Shape 2">
            <a:extLst>
              <a:ext uri="{FF2B5EF4-FFF2-40B4-BE49-F238E27FC236}">
                <a16:creationId xmlns:a16="http://schemas.microsoft.com/office/drawing/2014/main" id="{84B78BCF-273D-40AA-BF52-910B6F463819}"/>
              </a:ext>
            </a:extLst>
          </p:cNvPr>
          <p:cNvSpPr/>
          <p:nvPr/>
        </p:nvSpPr>
        <p:spPr>
          <a:xfrm>
            <a:off x="3921353" y="2860145"/>
            <a:ext cx="1823632" cy="97740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Identity</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8449067" y="5340999"/>
            <a:ext cx="2460339"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Operations Baseline</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8449067" y="4111018"/>
            <a:ext cx="2770512"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Deployment Options</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3921353" y="4131912"/>
            <a:ext cx="261220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Resource Organization</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EA34E45A-4C4D-4569-BB34-22C3A2609E3B}"/>
              </a:ext>
            </a:extLst>
          </p:cNvPr>
          <p:cNvSpPr/>
          <p:nvPr/>
        </p:nvSpPr>
        <p:spPr>
          <a:xfrm>
            <a:off x="8449067" y="1651058"/>
            <a:ext cx="246034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mn-cs"/>
              </a:rPr>
              <a:t>Business Continuity </a:t>
            </a:r>
            <a:br>
              <a:rPr kumimoji="0" lang="en-US" sz="2000" b="0" i="0" u="none" strike="noStrike" kern="1200" cap="none" spc="0" normalizeH="0" baseline="0" noProof="0">
                <a:ln>
                  <a:noFill/>
                </a:ln>
                <a:solidFill>
                  <a:schemeClr val="tx1"/>
                </a:solidFill>
                <a:effectLst/>
                <a:uLnTx/>
                <a:uFillTx/>
                <a:latin typeface="Segoe UI"/>
                <a:ea typeface="+mn-ea"/>
                <a:cs typeface="+mn-cs"/>
              </a:rPr>
            </a:br>
            <a:r>
              <a:rPr kumimoji="0" lang="en-US" sz="2000" b="0" i="0" u="none" strike="noStrike" kern="1200" cap="none" spc="0" normalizeH="0" baseline="0" noProof="0">
                <a:ln>
                  <a:noFill/>
                </a:ln>
                <a:solidFill>
                  <a:schemeClr val="tx1"/>
                </a:solidFill>
                <a:effectLst/>
                <a:uLnTx/>
                <a:uFillTx/>
                <a:latin typeface="Segoe UI"/>
                <a:ea typeface="+mn-ea"/>
                <a:cs typeface="+mn-cs"/>
              </a:rPr>
              <a:t>&amp; Disaster Recovery</a:t>
            </a:r>
          </a:p>
        </p:txBody>
      </p:sp>
      <p:sp>
        <p:nvSpPr>
          <p:cNvPr id="9" name="Freeform: Shape 8">
            <a:extLst>
              <a:ext uri="{FF2B5EF4-FFF2-40B4-BE49-F238E27FC236}">
                <a16:creationId xmlns:a16="http://schemas.microsoft.com/office/drawing/2014/main" id="{472784B5-0331-4E9C-AD12-DA844616C536}"/>
              </a:ext>
            </a:extLst>
          </p:cNvPr>
          <p:cNvSpPr/>
          <p:nvPr/>
        </p:nvSpPr>
        <p:spPr>
          <a:xfrm>
            <a:off x="8449067" y="2881038"/>
            <a:ext cx="320122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Governance Disciplines</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3921353" y="5340999"/>
            <a:ext cx="2156148"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176451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500"/>
                                        <p:tgtEl>
                                          <p:spTgt spid="155"/>
                                        </p:tgtEl>
                                        <p:attrNameLst>
                                          <p:attrName>ppt_y</p:attrName>
                                        </p:attrNameLst>
                                      </p:cBhvr>
                                      <p:tavLst>
                                        <p:tav tm="0">
                                          <p:val>
                                            <p:strVal val="#ppt_y+#ppt_h*1.125000"/>
                                          </p:val>
                                        </p:tav>
                                        <p:tav tm="100000">
                                          <p:val>
                                            <p:strVal val="#ppt_y"/>
                                          </p:val>
                                        </p:tav>
                                      </p:tavLst>
                                    </p:anim>
                                    <p:animEffect transition="in" filter="wipe(up)">
                                      <p:cBhvr>
                                        <p:cTn id="23" dur="500"/>
                                        <p:tgtEl>
                                          <p:spTgt spid="155"/>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ppt_y</p:attrName>
                                        </p:attrNameLst>
                                      </p:cBhvr>
                                      <p:tavLst>
                                        <p:tav tm="0">
                                          <p:val>
                                            <p:strVal val="#ppt_y+#ppt_h*1.125000"/>
                                          </p:val>
                                        </p:tav>
                                        <p:tav tm="100000">
                                          <p:val>
                                            <p:strVal val="#ppt_y"/>
                                          </p:val>
                                        </p:tav>
                                      </p:tavLst>
                                    </p:anim>
                                    <p:animEffect transition="in" filter="wipe(up)">
                                      <p:cBhvr>
                                        <p:cTn id="33" dur="500"/>
                                        <p:tgtEl>
                                          <p:spTgt spid="9"/>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p:tgtEl>
                                          <p:spTgt spid="5"/>
                                        </p:tgtEl>
                                        <p:attrNameLst>
                                          <p:attrName>ppt_y</p:attrName>
                                        </p:attrNameLst>
                                      </p:cBhvr>
                                      <p:tavLst>
                                        <p:tav tm="0">
                                          <p:val>
                                            <p:strVal val="#ppt_y+#ppt_h*1.125000"/>
                                          </p:val>
                                        </p:tav>
                                        <p:tav tm="100000">
                                          <p:val>
                                            <p:strVal val="#ppt_y"/>
                                          </p:val>
                                        </p:tav>
                                      </p:tavLst>
                                    </p:anim>
                                    <p:animEffect transition="in" filter="wipe(up)">
                                      <p:cBhvr>
                                        <p:cTn id="38" dur="500"/>
                                        <p:tgtEl>
                                          <p:spTgt spid="5"/>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p:tgtEl>
                                          <p:spTgt spid="4"/>
                                        </p:tgtEl>
                                        <p:attrNameLst>
                                          <p:attrName>ppt_y</p:attrName>
                                        </p:attrNameLst>
                                      </p:cBhvr>
                                      <p:tavLst>
                                        <p:tav tm="0">
                                          <p:val>
                                            <p:strVal val="#ppt_y+#ppt_h*1.125000"/>
                                          </p:val>
                                        </p:tav>
                                        <p:tav tm="100000">
                                          <p:val>
                                            <p:strVal val="#ppt_y"/>
                                          </p:val>
                                        </p:tav>
                                      </p:tavLst>
                                    </p:anim>
                                    <p:animEffect transition="in" filter="wipe(up)">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8" grpId="0"/>
      <p:bldP spid="9" grpId="0"/>
      <p:bldP spid="1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9090E-D245-44B8-A20F-9ABB0E5733FD}"/>
              </a:ext>
            </a:extLst>
          </p:cNvPr>
          <p:cNvSpPr>
            <a:spLocks noGrp="1"/>
          </p:cNvSpPr>
          <p:nvPr>
            <p:ph type="title"/>
          </p:nvPr>
        </p:nvSpPr>
        <p:spPr/>
        <p:txBody>
          <a:bodyPr/>
          <a:lstStyle/>
          <a:p>
            <a:r>
              <a:rPr lang="en-US" dirty="0"/>
              <a:t>Start with enterprise scale</a:t>
            </a:r>
          </a:p>
        </p:txBody>
      </p:sp>
      <p:sp>
        <p:nvSpPr>
          <p:cNvPr id="34" name="Freeform: Shape 33">
            <a:extLst>
              <a:ext uri="{FF2B5EF4-FFF2-40B4-BE49-F238E27FC236}">
                <a16:creationId xmlns:a16="http://schemas.microsoft.com/office/drawing/2014/main" id="{F3627BD4-3BD3-4480-A175-CCF2FFCDF278}"/>
              </a:ext>
            </a:extLst>
          </p:cNvPr>
          <p:cNvSpPr/>
          <p:nvPr/>
        </p:nvSpPr>
        <p:spPr>
          <a:xfrm>
            <a:off x="485772" y="4667523"/>
            <a:ext cx="1004887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The reference implementations of CAF Enterprise Scale provide a rapid implementation option, aligned to an Enterprise Operations model using cloud native security, governance, and operations management tools.</a:t>
            </a:r>
            <a:endParaRPr lang="en-US" sz="1961" dirty="0">
              <a:solidFill>
                <a:srgbClr val="000000">
                  <a:hueOff val="0"/>
                  <a:satOff val="0"/>
                  <a:lumOff val="0"/>
                  <a:alphaOff val="0"/>
                </a:srgbClr>
              </a:solidFill>
              <a:latin typeface="Segoe UI"/>
            </a:endParaRPr>
          </a:p>
        </p:txBody>
      </p:sp>
      <p:sp>
        <p:nvSpPr>
          <p:cNvPr id="18" name="Rectangle 17">
            <a:extLst>
              <a:ext uri="{FF2B5EF4-FFF2-40B4-BE49-F238E27FC236}">
                <a16:creationId xmlns:a16="http://schemas.microsoft.com/office/drawing/2014/main" id="{FF08BC51-2E4B-43E1-AAB0-6140D1E0853C}"/>
              </a:ext>
            </a:extLst>
          </p:cNvPr>
          <p:cNvSpPr/>
          <p:nvPr/>
        </p:nvSpPr>
        <p:spPr bwMode="auto">
          <a:xfrm>
            <a:off x="501165" y="2303721"/>
            <a:ext cx="1440234" cy="15842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7E1E9A63-C1E9-4CF5-8420-634D511340C8}"/>
              </a:ext>
            </a:extLst>
          </p:cNvPr>
          <p:cNvGrpSpPr/>
          <p:nvPr/>
        </p:nvGrpSpPr>
        <p:grpSpPr>
          <a:xfrm>
            <a:off x="501165" y="2303721"/>
            <a:ext cx="10257973" cy="1584252"/>
            <a:chOff x="1157850" y="5539917"/>
            <a:chExt cx="10257973" cy="1584252"/>
          </a:xfrm>
        </p:grpSpPr>
        <p:sp>
          <p:nvSpPr>
            <p:cNvPr id="21" name="Arrow: Chevron 20">
              <a:extLst>
                <a:ext uri="{FF2B5EF4-FFF2-40B4-BE49-F238E27FC236}">
                  <a16:creationId xmlns:a16="http://schemas.microsoft.com/office/drawing/2014/main" id="{AC502422-3DE4-4E97-8814-A4D02117202E}"/>
                </a:ext>
              </a:extLst>
            </p:cNvPr>
            <p:cNvSpPr/>
            <p:nvPr/>
          </p:nvSpPr>
          <p:spPr bwMode="auto">
            <a:xfrm>
              <a:off x="115785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1">
                    <a:lumMod val="95000"/>
                    <a:lumOff val="5000"/>
                  </a:schemeClr>
                </a:solidFill>
                <a:cs typeface="Segoe UI" pitchFamily="34" charset="0"/>
              </a:endParaRPr>
            </a:p>
          </p:txBody>
        </p:sp>
        <p:sp>
          <p:nvSpPr>
            <p:cNvPr id="22" name="Arrow: Chevron 21">
              <a:extLst>
                <a:ext uri="{FF2B5EF4-FFF2-40B4-BE49-F238E27FC236}">
                  <a16:creationId xmlns:a16="http://schemas.microsoft.com/office/drawing/2014/main" id="{CDDB3ACF-1051-4784-A9DF-A62E89F9EE6D}"/>
                </a:ext>
              </a:extLst>
            </p:cNvPr>
            <p:cNvSpPr/>
            <p:nvPr/>
          </p:nvSpPr>
          <p:spPr bwMode="auto">
            <a:xfrm>
              <a:off x="316031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1">
                    <a:lumMod val="95000"/>
                    <a:lumOff val="5000"/>
                  </a:schemeClr>
                </a:solidFill>
                <a:cs typeface="Segoe UI" pitchFamily="34" charset="0"/>
              </a:endParaRPr>
            </a:p>
          </p:txBody>
        </p:sp>
        <p:sp>
          <p:nvSpPr>
            <p:cNvPr id="23" name="Arrow: Chevron 22">
              <a:extLst>
                <a:ext uri="{FF2B5EF4-FFF2-40B4-BE49-F238E27FC236}">
                  <a16:creationId xmlns:a16="http://schemas.microsoft.com/office/drawing/2014/main" id="{CCEA9C5D-ADE7-460E-8937-20107159888E}"/>
                </a:ext>
              </a:extLst>
            </p:cNvPr>
            <p:cNvSpPr/>
            <p:nvPr/>
          </p:nvSpPr>
          <p:spPr bwMode="auto">
            <a:xfrm>
              <a:off x="516278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24" name="Arrow: Chevron 23">
              <a:extLst>
                <a:ext uri="{FF2B5EF4-FFF2-40B4-BE49-F238E27FC236}">
                  <a16:creationId xmlns:a16="http://schemas.microsoft.com/office/drawing/2014/main" id="{935E07BD-51B6-4DD8-843D-63505F642C1F}"/>
                </a:ext>
              </a:extLst>
            </p:cNvPr>
            <p:cNvSpPr/>
            <p:nvPr/>
          </p:nvSpPr>
          <p:spPr bwMode="auto">
            <a:xfrm>
              <a:off x="716524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25" name="Arrow: Chevron 24">
              <a:extLst>
                <a:ext uri="{FF2B5EF4-FFF2-40B4-BE49-F238E27FC236}">
                  <a16:creationId xmlns:a16="http://schemas.microsoft.com/office/drawing/2014/main" id="{94706E10-5C70-4E5F-B33C-B0F048C22C91}"/>
                </a:ext>
              </a:extLst>
            </p:cNvPr>
            <p:cNvSpPr/>
            <p:nvPr/>
          </p:nvSpPr>
          <p:spPr bwMode="auto">
            <a:xfrm>
              <a:off x="916771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Arrow: Chevron 25">
            <a:extLst>
              <a:ext uri="{FF2B5EF4-FFF2-40B4-BE49-F238E27FC236}">
                <a16:creationId xmlns:a16="http://schemas.microsoft.com/office/drawing/2014/main" id="{F1EC0CDE-081B-401D-BFF3-907B8DEEBE24}"/>
              </a:ext>
            </a:extLst>
          </p:cNvPr>
          <p:cNvSpPr/>
          <p:nvPr/>
        </p:nvSpPr>
        <p:spPr bwMode="auto">
          <a:xfrm>
            <a:off x="2503630" y="2303721"/>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cs typeface="Segoe UI" pitchFamily="34" charset="0"/>
              </a:rPr>
              <a:t>First </a:t>
            </a:r>
            <a:br>
              <a:rPr lang="en-US" dirty="0">
                <a:solidFill>
                  <a:schemeClr val="bg1"/>
                </a:solidFill>
                <a:cs typeface="Segoe UI" pitchFamily="34" charset="0"/>
              </a:rPr>
            </a:br>
            <a:r>
              <a:rPr lang="en-US" dirty="0">
                <a:solidFill>
                  <a:schemeClr val="bg1"/>
                </a:solidFill>
                <a:cs typeface="Segoe UI" pitchFamily="34" charset="0"/>
              </a:rPr>
              <a:t>workload</a:t>
            </a:r>
          </a:p>
        </p:txBody>
      </p:sp>
      <p:sp>
        <p:nvSpPr>
          <p:cNvPr id="27" name="Arrow: Chevron 26">
            <a:extLst>
              <a:ext uri="{FF2B5EF4-FFF2-40B4-BE49-F238E27FC236}">
                <a16:creationId xmlns:a16="http://schemas.microsoft.com/office/drawing/2014/main" id="{B88E5515-C828-40B6-8D63-25B7AA6EEC1C}"/>
              </a:ext>
            </a:extLst>
          </p:cNvPr>
          <p:cNvSpPr/>
          <p:nvPr/>
        </p:nvSpPr>
        <p:spPr bwMode="auto">
          <a:xfrm>
            <a:off x="4506095" y="2303721"/>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First 10* workloads</a:t>
            </a:r>
          </a:p>
        </p:txBody>
      </p:sp>
      <p:sp>
        <p:nvSpPr>
          <p:cNvPr id="28" name="Arrow: Chevron 27">
            <a:extLst>
              <a:ext uri="{FF2B5EF4-FFF2-40B4-BE49-F238E27FC236}">
                <a16:creationId xmlns:a16="http://schemas.microsoft.com/office/drawing/2014/main" id="{0382FDD8-FB2B-44DD-863F-506657B46337}"/>
              </a:ext>
            </a:extLst>
          </p:cNvPr>
          <p:cNvSpPr/>
          <p:nvPr/>
        </p:nvSpPr>
        <p:spPr bwMode="auto">
          <a:xfrm>
            <a:off x="6508560" y="2303721"/>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First production workloads</a:t>
            </a:r>
          </a:p>
        </p:txBody>
      </p:sp>
      <p:sp>
        <p:nvSpPr>
          <p:cNvPr id="32" name="Arrow: Chevron 31">
            <a:extLst>
              <a:ext uri="{FF2B5EF4-FFF2-40B4-BE49-F238E27FC236}">
                <a16:creationId xmlns:a16="http://schemas.microsoft.com/office/drawing/2014/main" id="{BAF66EBE-BAB7-490A-9A9E-3C3424D2AB1B}"/>
              </a:ext>
            </a:extLst>
          </p:cNvPr>
          <p:cNvSpPr/>
          <p:nvPr/>
        </p:nvSpPr>
        <p:spPr bwMode="auto">
          <a:xfrm>
            <a:off x="8511025" y="2303721"/>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100+ workloads</a:t>
            </a:r>
          </a:p>
        </p:txBody>
      </p:sp>
      <p:sp>
        <p:nvSpPr>
          <p:cNvPr id="33" name="Freeform: Shape 32">
            <a:extLst>
              <a:ext uri="{FF2B5EF4-FFF2-40B4-BE49-F238E27FC236}">
                <a16:creationId xmlns:a16="http://schemas.microsoft.com/office/drawing/2014/main" id="{030E1F85-56B6-47B1-A2E8-90268521CCE4}"/>
              </a:ext>
            </a:extLst>
          </p:cNvPr>
          <p:cNvSpPr/>
          <p:nvPr/>
        </p:nvSpPr>
        <p:spPr bwMode="auto">
          <a:xfrm>
            <a:off x="501165" y="2303721"/>
            <a:ext cx="2248113" cy="1584252"/>
          </a:xfrm>
          <a:custGeom>
            <a:avLst/>
            <a:gdLst>
              <a:gd name="connsiteX0" fmla="*/ 0 w 2248113"/>
              <a:gd name="connsiteY0" fmla="*/ 0 h 1584252"/>
              <a:gd name="connsiteX1" fmla="*/ 779721 w 2248113"/>
              <a:gd name="connsiteY1" fmla="*/ 0 h 1584252"/>
              <a:gd name="connsiteX2" fmla="*/ 1899926 w 2248113"/>
              <a:gd name="connsiteY2" fmla="*/ 0 h 1584252"/>
              <a:gd name="connsiteX3" fmla="*/ 2248113 w 2248113"/>
              <a:gd name="connsiteY3" fmla="*/ 792126 h 1584252"/>
              <a:gd name="connsiteX4" fmla="*/ 1899926 w 2248113"/>
              <a:gd name="connsiteY4" fmla="*/ 1584252 h 1584252"/>
              <a:gd name="connsiteX5" fmla="*/ 779721 w 2248113"/>
              <a:gd name="connsiteY5" fmla="*/ 1584252 h 1584252"/>
              <a:gd name="connsiteX6" fmla="*/ 0 w 2248113"/>
              <a:gd name="connsiteY6" fmla="*/ 1584252 h 158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113" h="1584252">
                <a:moveTo>
                  <a:pt x="0" y="0"/>
                </a:moveTo>
                <a:lnTo>
                  <a:pt x="779721" y="0"/>
                </a:lnTo>
                <a:lnTo>
                  <a:pt x="1899926" y="0"/>
                </a:lnTo>
                <a:lnTo>
                  <a:pt x="2248113" y="792126"/>
                </a:lnTo>
                <a:lnTo>
                  <a:pt x="1899926" y="1584252"/>
                </a:lnTo>
                <a:lnTo>
                  <a:pt x="779721" y="1584252"/>
                </a:lnTo>
                <a:lnTo>
                  <a:pt x="0" y="1584252"/>
                </a:lnTo>
                <a:close/>
              </a:path>
            </a:pathLst>
          </a:cu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cs typeface="Segoe UI" pitchFamily="34" charset="0"/>
              </a:rPr>
              <a:t>Implement</a:t>
            </a:r>
            <a:br>
              <a:rPr lang="en-US" dirty="0">
                <a:solidFill>
                  <a:schemeClr val="bg1"/>
                </a:solidFill>
                <a:latin typeface="+mj-lt"/>
                <a:cs typeface="Segoe UI" pitchFamily="34" charset="0"/>
              </a:rPr>
            </a:br>
            <a:r>
              <a:rPr lang="en-US" dirty="0">
                <a:solidFill>
                  <a:schemeClr val="bg1"/>
                </a:solidFill>
                <a:latin typeface="+mj-lt"/>
                <a:cs typeface="Segoe UI" pitchFamily="34" charset="0"/>
              </a:rPr>
              <a:t>Enterprise</a:t>
            </a:r>
            <a:br>
              <a:rPr lang="en-US" dirty="0">
                <a:solidFill>
                  <a:schemeClr val="bg1"/>
                </a:solidFill>
                <a:latin typeface="+mj-lt"/>
                <a:cs typeface="Segoe UI" pitchFamily="34" charset="0"/>
              </a:rPr>
            </a:br>
            <a:r>
              <a:rPr lang="en-US" dirty="0">
                <a:solidFill>
                  <a:schemeClr val="bg1"/>
                </a:solidFill>
                <a:latin typeface="+mj-lt"/>
                <a:cs typeface="Segoe UI" pitchFamily="34" charset="0"/>
              </a:rPr>
              <a:t>Scale</a:t>
            </a:r>
          </a:p>
        </p:txBody>
      </p:sp>
      <p:sp>
        <p:nvSpPr>
          <p:cNvPr id="39" name="Rectangle 38">
            <a:extLst>
              <a:ext uri="{FF2B5EF4-FFF2-40B4-BE49-F238E27FC236}">
                <a16:creationId xmlns:a16="http://schemas.microsoft.com/office/drawing/2014/main" id="{635033EA-E859-4533-B5C5-ED1B88494FD1}"/>
              </a:ext>
            </a:extLst>
          </p:cNvPr>
          <p:cNvSpPr/>
          <p:nvPr/>
        </p:nvSpPr>
        <p:spPr bwMode="auto">
          <a:xfrm>
            <a:off x="472919" y="1591112"/>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1E1E25"/>
                </a:solidFill>
                <a:effectLst/>
                <a:uLnTx/>
                <a:uFillTx/>
                <a:latin typeface="Segoe UI Semibold"/>
                <a:ea typeface="+mn-lt"/>
                <a:cs typeface="Segoe UI Semibold"/>
              </a:rPr>
              <a:t>Cloud platform</a:t>
            </a:r>
            <a:endParaRPr kumimoji="0" lang="en-US" sz="1600" b="0" i="0" u="none" strike="noStrike" kern="1200" cap="none" spc="0" normalizeH="0" baseline="0" noProof="0" dirty="0">
              <a:ln>
                <a:noFill/>
              </a:ln>
              <a:solidFill>
                <a:srgbClr val="1E1E25"/>
              </a:solidFill>
              <a:effectLst/>
              <a:uLnTx/>
              <a:uFillTx/>
              <a:latin typeface="Segoe"/>
              <a:ea typeface="Segoe UI Black"/>
              <a:cs typeface="Calibri" panose="020F0502020204030204"/>
            </a:endParaRPr>
          </a:p>
        </p:txBody>
      </p:sp>
      <p:sp>
        <p:nvSpPr>
          <p:cNvPr id="40" name="Rectangle 39">
            <a:extLst>
              <a:ext uri="{FF2B5EF4-FFF2-40B4-BE49-F238E27FC236}">
                <a16:creationId xmlns:a16="http://schemas.microsoft.com/office/drawing/2014/main" id="{E8579D5B-93A9-4571-A782-D3CD62929FC0}"/>
              </a:ext>
            </a:extLst>
          </p:cNvPr>
          <p:cNvSpPr/>
          <p:nvPr/>
        </p:nvSpPr>
        <p:spPr bwMode="auto">
          <a:xfrm>
            <a:off x="3000376" y="1591112"/>
            <a:ext cx="463224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Cloud adoption: migrate or innovate</a:t>
            </a:r>
            <a:endParaRPr kumimoji="0" lang="en-US" sz="1600" b="0" i="0" u="none" strike="noStrike" kern="1200" cap="none" spc="0" normalizeH="0" baseline="0" noProof="0" dirty="0">
              <a:ln>
                <a:noFill/>
              </a:ln>
              <a:solidFill>
                <a:schemeClr val="tx2"/>
              </a:solidFill>
              <a:effectLst/>
              <a:uLnTx/>
              <a:uFillTx/>
              <a:latin typeface="Segoe"/>
              <a:ea typeface="Segoe UI Black"/>
              <a:cs typeface="Calibri" panose="020F0502020204030204"/>
            </a:endParaRPr>
          </a:p>
        </p:txBody>
      </p:sp>
    </p:spTree>
    <p:extLst>
      <p:ext uri="{BB962C8B-B14F-4D97-AF65-F5344CB8AC3E}">
        <p14:creationId xmlns:p14="http://schemas.microsoft.com/office/powerpoint/2010/main" val="1944036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6" grpId="0" animBg="1"/>
      <p:bldP spid="27" grpId="0" animBg="1"/>
      <p:bldP spid="28" grpId="0" animBg="1"/>
      <p:bldP spid="32" grpId="0" animBg="1"/>
      <p:bldP spid="33" grpId="0" animBg="1"/>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Chevron 25">
            <a:extLst>
              <a:ext uri="{FF2B5EF4-FFF2-40B4-BE49-F238E27FC236}">
                <a16:creationId xmlns:a16="http://schemas.microsoft.com/office/drawing/2014/main" id="{F1EC0CDE-081B-401D-BFF3-907B8DEEBE24}"/>
              </a:ext>
            </a:extLst>
          </p:cNvPr>
          <p:cNvSpPr/>
          <p:nvPr/>
        </p:nvSpPr>
        <p:spPr bwMode="auto">
          <a:xfrm>
            <a:off x="3000376"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cs typeface="Segoe UI" pitchFamily="34" charset="0"/>
              </a:rPr>
              <a:t>First </a:t>
            </a:r>
            <a:br>
              <a:rPr lang="en-US" dirty="0">
                <a:solidFill>
                  <a:schemeClr val="bg1"/>
                </a:solidFill>
                <a:cs typeface="Segoe UI" pitchFamily="34" charset="0"/>
              </a:rPr>
            </a:br>
            <a:r>
              <a:rPr lang="en-US" dirty="0">
                <a:solidFill>
                  <a:schemeClr val="bg1"/>
                </a:solidFill>
                <a:cs typeface="Segoe UI" pitchFamily="34" charset="0"/>
              </a:rPr>
              <a:t>workload</a:t>
            </a:r>
          </a:p>
        </p:txBody>
      </p:sp>
      <p:sp>
        <p:nvSpPr>
          <p:cNvPr id="12" name="Rectangle 11">
            <a:extLst>
              <a:ext uri="{FF2B5EF4-FFF2-40B4-BE49-F238E27FC236}">
                <a16:creationId xmlns:a16="http://schemas.microsoft.com/office/drawing/2014/main" id="{A8095D5E-978E-42A6-857E-C6CEA13EDD76}"/>
              </a:ext>
            </a:extLst>
          </p:cNvPr>
          <p:cNvSpPr/>
          <p:nvPr/>
        </p:nvSpPr>
        <p:spPr bwMode="auto">
          <a:xfrm>
            <a:off x="3000376" y="1362103"/>
            <a:ext cx="487710" cy="16442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849090E-D245-44B8-A20F-9ABB0E5733FD}"/>
              </a:ext>
            </a:extLst>
          </p:cNvPr>
          <p:cNvSpPr>
            <a:spLocks noGrp="1"/>
          </p:cNvSpPr>
          <p:nvPr>
            <p:ph type="title"/>
          </p:nvPr>
        </p:nvSpPr>
        <p:spPr>
          <a:xfrm>
            <a:off x="455995" y="620428"/>
            <a:ext cx="11306469" cy="403137"/>
          </a:xfrm>
        </p:spPr>
        <p:txBody>
          <a:bodyPr/>
          <a:lstStyle/>
          <a:p>
            <a:r>
              <a:rPr lang="en-US" dirty="0"/>
              <a:t>Start small &amp; expand</a:t>
            </a:r>
          </a:p>
        </p:txBody>
      </p:sp>
      <p:sp>
        <p:nvSpPr>
          <p:cNvPr id="34" name="Freeform: Shape 33">
            <a:extLst>
              <a:ext uri="{FF2B5EF4-FFF2-40B4-BE49-F238E27FC236}">
                <a16:creationId xmlns:a16="http://schemas.microsoft.com/office/drawing/2014/main" id="{F3627BD4-3BD3-4480-A175-CCF2FFCDF278}"/>
              </a:ext>
            </a:extLst>
          </p:cNvPr>
          <p:cNvSpPr/>
          <p:nvPr/>
        </p:nvSpPr>
        <p:spPr>
          <a:xfrm>
            <a:off x="485772" y="5474629"/>
            <a:ext cx="1004887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The CAF Start small blueprints initiate a parallel development path. As cloud adoption expands, Central IT or </a:t>
            </a:r>
            <a:r>
              <a:rPr lang="en-GB" sz="1961" dirty="0" err="1">
                <a:solidFill>
                  <a:srgbClr val="000000">
                    <a:hueOff val="0"/>
                    <a:satOff val="0"/>
                    <a:lumOff val="0"/>
                    <a:alphaOff val="0"/>
                  </a:srgbClr>
                </a:solidFill>
                <a:latin typeface="Segoe UI"/>
              </a:rPr>
              <a:t>CCoE</a:t>
            </a:r>
            <a:r>
              <a:rPr lang="en-GB" sz="1961" dirty="0">
                <a:solidFill>
                  <a:srgbClr val="000000">
                    <a:hueOff val="0"/>
                    <a:satOff val="0"/>
                    <a:lumOff val="0"/>
                    <a:alphaOff val="0"/>
                  </a:srgbClr>
                </a:solidFill>
                <a:latin typeface="Segoe UI"/>
              </a:rPr>
              <a:t> teams expand the cloud platform to support the adoption plan.</a:t>
            </a:r>
            <a:endParaRPr lang="en-US" sz="1961" dirty="0">
              <a:solidFill>
                <a:srgbClr val="000000">
                  <a:hueOff val="0"/>
                  <a:satOff val="0"/>
                  <a:lumOff val="0"/>
                  <a:alphaOff val="0"/>
                </a:srgbClr>
              </a:solidFill>
              <a:latin typeface="Segoe UI"/>
            </a:endParaRPr>
          </a:p>
        </p:txBody>
      </p:sp>
      <p:sp>
        <p:nvSpPr>
          <p:cNvPr id="40" name="Rectangle 39">
            <a:extLst>
              <a:ext uri="{FF2B5EF4-FFF2-40B4-BE49-F238E27FC236}">
                <a16:creationId xmlns:a16="http://schemas.microsoft.com/office/drawing/2014/main" id="{E8579D5B-93A9-4571-A782-D3CD62929FC0}"/>
              </a:ext>
            </a:extLst>
          </p:cNvPr>
          <p:cNvSpPr/>
          <p:nvPr/>
        </p:nvSpPr>
        <p:spPr bwMode="auto">
          <a:xfrm>
            <a:off x="455995" y="1796109"/>
            <a:ext cx="2522565"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Cloud adoption: migrate or innovate</a:t>
            </a:r>
            <a:endParaRPr kumimoji="0" lang="en-US" sz="1600" b="0" i="0" u="none" strike="noStrike" kern="1200" cap="none" spc="0" normalizeH="0" baseline="0" noProof="0" dirty="0">
              <a:ln>
                <a:noFill/>
              </a:ln>
              <a:solidFill>
                <a:schemeClr val="tx2"/>
              </a:solidFill>
              <a:effectLst/>
              <a:uLnTx/>
              <a:uFillTx/>
              <a:latin typeface="Segoe"/>
              <a:ea typeface="Segoe UI Black"/>
              <a:cs typeface="Calibri" panose="020F0502020204030204"/>
            </a:endParaRPr>
          </a:p>
        </p:txBody>
      </p:sp>
      <p:cxnSp>
        <p:nvCxnSpPr>
          <p:cNvPr id="5" name="Straight Connector 4">
            <a:extLst>
              <a:ext uri="{FF2B5EF4-FFF2-40B4-BE49-F238E27FC236}">
                <a16:creationId xmlns:a16="http://schemas.microsoft.com/office/drawing/2014/main" id="{CED0169E-0247-4E48-B799-A65B5AF7C6C2}"/>
              </a:ext>
            </a:extLst>
          </p:cNvPr>
          <p:cNvCxnSpPr/>
          <p:nvPr/>
        </p:nvCxnSpPr>
        <p:spPr>
          <a:xfrm>
            <a:off x="752263" y="3219353"/>
            <a:ext cx="10607040" cy="0"/>
          </a:xfrm>
          <a:prstGeom prst="line">
            <a:avLst/>
          </a:prstGeom>
          <a:ln w="2540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040F78C-1188-457C-900F-F478719A7338}"/>
              </a:ext>
            </a:extLst>
          </p:cNvPr>
          <p:cNvSpPr/>
          <p:nvPr/>
        </p:nvSpPr>
        <p:spPr bwMode="auto">
          <a:xfrm>
            <a:off x="455995" y="3991201"/>
            <a:ext cx="2522565"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1E1E25"/>
                </a:solidFill>
                <a:effectLst/>
                <a:uLnTx/>
                <a:uFillTx/>
                <a:latin typeface="Segoe UI Semibold"/>
                <a:ea typeface="+mn-lt"/>
                <a:cs typeface="Segoe UI Semibold"/>
              </a:rPr>
              <a:t>Cloud platform</a:t>
            </a:r>
            <a:endParaRPr kumimoji="0" lang="en-US" sz="1600" b="0" i="0" u="none" strike="noStrike" kern="1200" cap="none" spc="0" normalizeH="0" baseline="0" noProof="0" dirty="0">
              <a:ln>
                <a:noFill/>
              </a:ln>
              <a:solidFill>
                <a:srgbClr val="1E1E25"/>
              </a:solidFill>
              <a:effectLst/>
              <a:uLnTx/>
              <a:uFillTx/>
              <a:latin typeface="Segoe"/>
              <a:ea typeface="Segoe UI Black"/>
              <a:cs typeface="Calibri" panose="020F0502020204030204"/>
            </a:endParaRPr>
          </a:p>
        </p:txBody>
      </p:sp>
      <p:sp>
        <p:nvSpPr>
          <p:cNvPr id="27" name="Arrow: Chevron 26">
            <a:extLst>
              <a:ext uri="{FF2B5EF4-FFF2-40B4-BE49-F238E27FC236}">
                <a16:creationId xmlns:a16="http://schemas.microsoft.com/office/drawing/2014/main" id="{B88E5515-C828-40B6-8D63-25B7AA6EEC1C}"/>
              </a:ext>
            </a:extLst>
          </p:cNvPr>
          <p:cNvSpPr/>
          <p:nvPr/>
        </p:nvSpPr>
        <p:spPr bwMode="auto">
          <a:xfrm>
            <a:off x="5125339"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First 10* workloads</a:t>
            </a:r>
          </a:p>
        </p:txBody>
      </p:sp>
      <p:sp>
        <p:nvSpPr>
          <p:cNvPr id="28" name="Arrow: Chevron 27">
            <a:extLst>
              <a:ext uri="{FF2B5EF4-FFF2-40B4-BE49-F238E27FC236}">
                <a16:creationId xmlns:a16="http://schemas.microsoft.com/office/drawing/2014/main" id="{0382FDD8-FB2B-44DD-863F-506657B46337}"/>
              </a:ext>
            </a:extLst>
          </p:cNvPr>
          <p:cNvSpPr/>
          <p:nvPr/>
        </p:nvSpPr>
        <p:spPr bwMode="auto">
          <a:xfrm>
            <a:off x="7250302"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First production workloads</a:t>
            </a:r>
          </a:p>
        </p:txBody>
      </p:sp>
      <p:sp>
        <p:nvSpPr>
          <p:cNvPr id="32" name="Arrow: Chevron 31">
            <a:extLst>
              <a:ext uri="{FF2B5EF4-FFF2-40B4-BE49-F238E27FC236}">
                <a16:creationId xmlns:a16="http://schemas.microsoft.com/office/drawing/2014/main" id="{BAF66EBE-BAB7-490A-9A9E-3C3424D2AB1B}"/>
              </a:ext>
            </a:extLst>
          </p:cNvPr>
          <p:cNvSpPr/>
          <p:nvPr/>
        </p:nvSpPr>
        <p:spPr bwMode="auto">
          <a:xfrm>
            <a:off x="9375266"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100+ workloads</a:t>
            </a:r>
          </a:p>
        </p:txBody>
      </p:sp>
      <p:sp>
        <p:nvSpPr>
          <p:cNvPr id="38" name="Arrow: Chevron 37">
            <a:extLst>
              <a:ext uri="{FF2B5EF4-FFF2-40B4-BE49-F238E27FC236}">
                <a16:creationId xmlns:a16="http://schemas.microsoft.com/office/drawing/2014/main" id="{26805238-70BF-4C92-93F1-11A2EA2CFCD2}"/>
              </a:ext>
            </a:extLst>
          </p:cNvPr>
          <p:cNvSpPr/>
          <p:nvPr/>
        </p:nvSpPr>
        <p:spPr bwMode="auto">
          <a:xfrm>
            <a:off x="4778057" y="3459284"/>
            <a:ext cx="1982892" cy="1695165"/>
          </a:xfrm>
          <a:prstGeom prst="chevron">
            <a:avLst>
              <a:gd name="adj" fmla="val 21978"/>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cs typeface="Segoe UI" pitchFamily="34" charset="0"/>
              </a:rPr>
              <a:t>Connected environments</a:t>
            </a:r>
          </a:p>
        </p:txBody>
      </p:sp>
      <p:sp>
        <p:nvSpPr>
          <p:cNvPr id="41" name="Arrow: Chevron 40">
            <a:extLst>
              <a:ext uri="{FF2B5EF4-FFF2-40B4-BE49-F238E27FC236}">
                <a16:creationId xmlns:a16="http://schemas.microsoft.com/office/drawing/2014/main" id="{5EAADC31-F724-4A9D-9BB4-3D5D99972455}"/>
              </a:ext>
            </a:extLst>
          </p:cNvPr>
          <p:cNvSpPr/>
          <p:nvPr/>
        </p:nvSpPr>
        <p:spPr bwMode="auto">
          <a:xfrm>
            <a:off x="6477663" y="3459284"/>
            <a:ext cx="1982892" cy="1695165"/>
          </a:xfrm>
          <a:prstGeom prst="chevron">
            <a:avLst>
              <a:gd name="adj" fmla="val 21978"/>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cs typeface="Segoe UI" pitchFamily="34" charset="0"/>
              </a:rPr>
              <a:t>Secure landing zones</a:t>
            </a:r>
          </a:p>
        </p:txBody>
      </p:sp>
      <p:sp>
        <p:nvSpPr>
          <p:cNvPr id="42" name="Arrow: Chevron 41">
            <a:extLst>
              <a:ext uri="{FF2B5EF4-FFF2-40B4-BE49-F238E27FC236}">
                <a16:creationId xmlns:a16="http://schemas.microsoft.com/office/drawing/2014/main" id="{A184FFFB-7F8E-449D-8B7D-76CED8A97E8F}"/>
              </a:ext>
            </a:extLst>
          </p:cNvPr>
          <p:cNvSpPr/>
          <p:nvPr/>
        </p:nvSpPr>
        <p:spPr bwMode="auto">
          <a:xfrm>
            <a:off x="8177269" y="3459284"/>
            <a:ext cx="1982892" cy="1695165"/>
          </a:xfrm>
          <a:prstGeom prst="chevron">
            <a:avLst>
              <a:gd name="adj" fmla="val 21978"/>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cs typeface="Segoe UI" pitchFamily="34" charset="0"/>
              </a:rPr>
              <a:t>Shared services model</a:t>
            </a:r>
          </a:p>
        </p:txBody>
      </p:sp>
      <p:sp>
        <p:nvSpPr>
          <p:cNvPr id="43" name="Arrow: Chevron 42">
            <a:extLst>
              <a:ext uri="{FF2B5EF4-FFF2-40B4-BE49-F238E27FC236}">
                <a16:creationId xmlns:a16="http://schemas.microsoft.com/office/drawing/2014/main" id="{9476BDA6-28EB-4432-B393-24C5BBD4FFE2}"/>
              </a:ext>
            </a:extLst>
          </p:cNvPr>
          <p:cNvSpPr/>
          <p:nvPr/>
        </p:nvSpPr>
        <p:spPr bwMode="auto">
          <a:xfrm>
            <a:off x="9876876" y="3459284"/>
            <a:ext cx="1982892" cy="1695165"/>
          </a:xfrm>
          <a:prstGeom prst="chevron">
            <a:avLst>
              <a:gd name="adj" fmla="val 21978"/>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gradFill>
                  <a:gsLst>
                    <a:gs pos="0">
                      <a:srgbClr val="FFFFFF"/>
                    </a:gs>
                    <a:gs pos="100000">
                      <a:srgbClr val="FFFFFF"/>
                    </a:gs>
                  </a:gsLst>
                  <a:lin ang="5400000" scaled="0"/>
                </a:gradFill>
                <a:ea typeface="Segoe UI" pitchFamily="34" charset="0"/>
                <a:cs typeface="Segoe UI" pitchFamily="34" charset="0"/>
              </a:rPr>
              <a:t>CCoE</a:t>
            </a:r>
            <a:r>
              <a:rPr lang="en-US" sz="1600" dirty="0">
                <a:gradFill>
                  <a:gsLst>
                    <a:gs pos="0">
                      <a:srgbClr val="FFFFFF"/>
                    </a:gs>
                    <a:gs pos="100000">
                      <a:srgbClr val="FFFFFF"/>
                    </a:gs>
                  </a:gsLst>
                  <a:lin ang="5400000" scaled="0"/>
                </a:gradFill>
                <a:ea typeface="Segoe UI" pitchFamily="34" charset="0"/>
                <a:cs typeface="Segoe UI" pitchFamily="34" charset="0"/>
              </a:rPr>
              <a:t> and operating model</a:t>
            </a:r>
          </a:p>
        </p:txBody>
      </p:sp>
      <p:sp>
        <p:nvSpPr>
          <p:cNvPr id="47" name="Freeform: Shape 46">
            <a:extLst>
              <a:ext uri="{FF2B5EF4-FFF2-40B4-BE49-F238E27FC236}">
                <a16:creationId xmlns:a16="http://schemas.microsoft.com/office/drawing/2014/main" id="{A68D3E42-DE88-4A3F-A0B2-1B50E70B6D20}"/>
              </a:ext>
            </a:extLst>
          </p:cNvPr>
          <p:cNvSpPr/>
          <p:nvPr/>
        </p:nvSpPr>
        <p:spPr bwMode="auto">
          <a:xfrm>
            <a:off x="3000376" y="3459284"/>
            <a:ext cx="2060966" cy="1695165"/>
          </a:xfrm>
          <a:custGeom>
            <a:avLst/>
            <a:gdLst>
              <a:gd name="connsiteX0" fmla="*/ 0 w 2060966"/>
              <a:gd name="connsiteY0" fmla="*/ 0 h 1695165"/>
              <a:gd name="connsiteX1" fmla="*/ 78074 w 2060966"/>
              <a:gd name="connsiteY1" fmla="*/ 0 h 1695165"/>
              <a:gd name="connsiteX2" fmla="*/ 487710 w 2060966"/>
              <a:gd name="connsiteY2" fmla="*/ 0 h 1695165"/>
              <a:gd name="connsiteX3" fmla="*/ 1688403 w 2060966"/>
              <a:gd name="connsiteY3" fmla="*/ 0 h 1695165"/>
              <a:gd name="connsiteX4" fmla="*/ 2060966 w 2060966"/>
              <a:gd name="connsiteY4" fmla="*/ 847583 h 1695165"/>
              <a:gd name="connsiteX5" fmla="*/ 1688403 w 2060966"/>
              <a:gd name="connsiteY5" fmla="*/ 1695165 h 1695165"/>
              <a:gd name="connsiteX6" fmla="*/ 78074 w 2060966"/>
              <a:gd name="connsiteY6" fmla="*/ 1695165 h 1695165"/>
              <a:gd name="connsiteX7" fmla="*/ 78075 w 2060966"/>
              <a:gd name="connsiteY7" fmla="*/ 1695163 h 1695165"/>
              <a:gd name="connsiteX8" fmla="*/ 0 w 2060966"/>
              <a:gd name="connsiteY8" fmla="*/ 1695163 h 169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0966" h="1695165">
                <a:moveTo>
                  <a:pt x="0" y="0"/>
                </a:moveTo>
                <a:lnTo>
                  <a:pt x="78074" y="0"/>
                </a:lnTo>
                <a:lnTo>
                  <a:pt x="487710" y="0"/>
                </a:lnTo>
                <a:lnTo>
                  <a:pt x="1688403" y="0"/>
                </a:lnTo>
                <a:lnTo>
                  <a:pt x="2060966" y="847583"/>
                </a:lnTo>
                <a:lnTo>
                  <a:pt x="1688403" y="1695165"/>
                </a:lnTo>
                <a:lnTo>
                  <a:pt x="78074" y="1695165"/>
                </a:lnTo>
                <a:lnTo>
                  <a:pt x="78075" y="1695163"/>
                </a:lnTo>
                <a:lnTo>
                  <a:pt x="0" y="1695163"/>
                </a:lnTo>
                <a:close/>
              </a:path>
            </a:pathLst>
          </a:cu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accent5"/>
                </a:solidFill>
                <a:cs typeface="Segoe UI" pitchFamily="34" charset="0"/>
              </a:rPr>
              <a:t>Start small </a:t>
            </a:r>
            <a:br>
              <a:rPr lang="en-US" sz="1600" b="1" dirty="0">
                <a:solidFill>
                  <a:schemeClr val="accent5"/>
                </a:solidFill>
                <a:cs typeface="Segoe UI" pitchFamily="34" charset="0"/>
              </a:rPr>
            </a:br>
            <a:r>
              <a:rPr lang="en-US" sz="1600" dirty="0">
                <a:solidFill>
                  <a:schemeClr val="bg1"/>
                </a:solidFill>
                <a:cs typeface="Segoe UI" pitchFamily="34" charset="0"/>
              </a:rPr>
              <a:t>landing zones</a:t>
            </a:r>
          </a:p>
        </p:txBody>
      </p:sp>
    </p:spTree>
    <p:extLst>
      <p:ext uri="{BB962C8B-B14F-4D97-AF65-F5344CB8AC3E}">
        <p14:creationId xmlns:p14="http://schemas.microsoft.com/office/powerpoint/2010/main" val="4038239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9" grpId="0"/>
      <p:bldP spid="38" grpId="0" animBg="1"/>
      <p:bldP spid="41" grpId="0" animBg="1"/>
      <p:bldP spid="42" grpId="0" animBg="1"/>
      <p:bldP spid="43"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Operating model</a:t>
            </a:r>
          </a:p>
        </p:txBody>
      </p:sp>
    </p:spTree>
    <p:extLst>
      <p:ext uri="{BB962C8B-B14F-4D97-AF65-F5344CB8AC3E}">
        <p14:creationId xmlns:p14="http://schemas.microsoft.com/office/powerpoint/2010/main" val="14438976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455995" y="620428"/>
            <a:ext cx="11306469" cy="795089"/>
          </a:xfrm>
        </p:spPr>
        <p:txBody>
          <a:bodyPr/>
          <a:lstStyle/>
          <a:p>
            <a:r>
              <a:rPr lang="en-US" dirty="0"/>
              <a:t>What are you going to build?</a:t>
            </a:r>
            <a:br>
              <a:rPr lang="en-US" dirty="0"/>
            </a:br>
            <a:r>
              <a:rPr lang="en-US" dirty="0">
                <a:solidFill>
                  <a:schemeClr val="tx2"/>
                </a:solidFill>
              </a:rPr>
              <a:t>Your foundation is created to serve a specific purpose</a:t>
            </a:r>
          </a:p>
        </p:txBody>
      </p:sp>
      <p:pic>
        <p:nvPicPr>
          <p:cNvPr id="4" name="Picture 3">
            <a:extLst>
              <a:ext uri="{FF2B5EF4-FFF2-40B4-BE49-F238E27FC236}">
                <a16:creationId xmlns:a16="http://schemas.microsoft.com/office/drawing/2014/main" id="{852EF09E-CB16-487C-BF9A-3B98D7386C49}"/>
              </a:ext>
            </a:extLst>
          </p:cNvPr>
          <p:cNvPicPr>
            <a:picLocks noChangeAspect="1"/>
          </p:cNvPicPr>
          <p:nvPr/>
        </p:nvPicPr>
        <p:blipFill>
          <a:blip r:embed="rId2"/>
          <a:srcRect/>
          <a:stretch/>
        </p:blipFill>
        <p:spPr>
          <a:xfrm>
            <a:off x="695947" y="2075688"/>
            <a:ext cx="3502381" cy="3502381"/>
          </a:xfrm>
          <a:prstGeom prst="rect">
            <a:avLst/>
          </a:prstGeom>
        </p:spPr>
      </p:pic>
      <p:pic>
        <p:nvPicPr>
          <p:cNvPr id="6" name="Picture 5">
            <a:extLst>
              <a:ext uri="{FF2B5EF4-FFF2-40B4-BE49-F238E27FC236}">
                <a16:creationId xmlns:a16="http://schemas.microsoft.com/office/drawing/2014/main" id="{85210BD3-DA1F-4E63-8C7A-88BBFAC03600}"/>
              </a:ext>
            </a:extLst>
          </p:cNvPr>
          <p:cNvPicPr>
            <a:picLocks noChangeAspect="1"/>
          </p:cNvPicPr>
          <p:nvPr/>
        </p:nvPicPr>
        <p:blipFill>
          <a:blip r:embed="rId3"/>
          <a:srcRect/>
          <a:stretch/>
        </p:blipFill>
        <p:spPr>
          <a:xfrm>
            <a:off x="7993672" y="2075688"/>
            <a:ext cx="3502381" cy="3502381"/>
          </a:xfrm>
          <a:prstGeom prst="rect">
            <a:avLst/>
          </a:prstGeom>
        </p:spPr>
      </p:pic>
      <p:pic>
        <p:nvPicPr>
          <p:cNvPr id="9" name="Picture 8" descr="A picture containing outdoor, building, grass, cake&#10;&#10;Description automatically generated">
            <a:extLst>
              <a:ext uri="{FF2B5EF4-FFF2-40B4-BE49-F238E27FC236}">
                <a16:creationId xmlns:a16="http://schemas.microsoft.com/office/drawing/2014/main" id="{884BE44D-D38D-4F54-AB6D-312E3640C83F}"/>
              </a:ext>
            </a:extLst>
          </p:cNvPr>
          <p:cNvPicPr>
            <a:picLocks noChangeAspect="1"/>
          </p:cNvPicPr>
          <p:nvPr/>
        </p:nvPicPr>
        <p:blipFill rotWithShape="1">
          <a:blip r:embed="rId4">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 house</a:t>
            </a:r>
          </a:p>
        </p:txBody>
      </p:sp>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 stadium</a:t>
            </a:r>
          </a:p>
        </p:txBody>
      </p:sp>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 bridge</a:t>
            </a:r>
          </a:p>
        </p:txBody>
      </p:sp>
    </p:spTree>
    <p:extLst>
      <p:ext uri="{BB962C8B-B14F-4D97-AF65-F5344CB8AC3E}">
        <p14:creationId xmlns:p14="http://schemas.microsoft.com/office/powerpoint/2010/main" val="2767769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Left Bracket 154">
            <a:extLst>
              <a:ext uri="{FF2B5EF4-FFF2-40B4-BE49-F238E27FC236}">
                <a16:creationId xmlns:a16="http://schemas.microsoft.com/office/drawing/2014/main" id="{490FB40E-3A1F-497E-B79D-26EB36850E53}"/>
              </a:ext>
            </a:extLst>
          </p:cNvPr>
          <p:cNvSpPr/>
          <p:nvPr/>
        </p:nvSpPr>
        <p:spPr>
          <a:xfrm rot="16200000">
            <a:off x="5736386" y="496075"/>
            <a:ext cx="743538" cy="8012609"/>
          </a:xfrm>
          <a:prstGeom prst="leftBracket">
            <a:avLst>
              <a:gd name="adj" fmla="val 0"/>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cxnSp>
        <p:nvCxnSpPr>
          <p:cNvPr id="154" name="Straight Connector 153">
            <a:extLst>
              <a:ext uri="{FF2B5EF4-FFF2-40B4-BE49-F238E27FC236}">
                <a16:creationId xmlns:a16="http://schemas.microsoft.com/office/drawing/2014/main" id="{ED273793-7B0F-41DB-86A8-CAB3EBE9605C}"/>
              </a:ext>
            </a:extLst>
          </p:cNvPr>
          <p:cNvCxnSpPr>
            <a:cxnSpLocks/>
          </p:cNvCxnSpPr>
          <p:nvPr/>
        </p:nvCxnSpPr>
        <p:spPr>
          <a:xfrm>
            <a:off x="6096000" y="3054819"/>
            <a:ext cx="0" cy="210312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0B840A9-E287-4217-911D-33CC18B3E18A}"/>
              </a:ext>
            </a:extLst>
          </p:cNvPr>
          <p:cNvCxnSpPr>
            <a:cxnSpLocks/>
          </p:cNvCxnSpPr>
          <p:nvPr/>
        </p:nvCxnSpPr>
        <p:spPr>
          <a:xfrm>
            <a:off x="4015409" y="3054819"/>
            <a:ext cx="429999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DB0C6E4-B29A-4831-B390-54F6F57FF1F6}"/>
              </a:ext>
            </a:extLst>
          </p:cNvPr>
          <p:cNvSpPr>
            <a:spLocks noGrp="1"/>
          </p:cNvSpPr>
          <p:nvPr>
            <p:ph type="title"/>
          </p:nvPr>
        </p:nvSpPr>
        <p:spPr>
          <a:xfrm>
            <a:off x="455996" y="620428"/>
            <a:ext cx="4227324" cy="403137"/>
          </a:xfrm>
        </p:spPr>
        <p:txBody>
          <a:bodyPr/>
          <a:lstStyle/>
          <a:p>
            <a:r>
              <a:rPr lang="en-US" dirty="0"/>
              <a:t>Foundations in the cloud</a:t>
            </a:r>
          </a:p>
        </p:txBody>
      </p:sp>
      <p:grpSp>
        <p:nvGrpSpPr>
          <p:cNvPr id="69" name="Group 68">
            <a:extLst>
              <a:ext uri="{FF2B5EF4-FFF2-40B4-BE49-F238E27FC236}">
                <a16:creationId xmlns:a16="http://schemas.microsoft.com/office/drawing/2014/main" id="{DAE22D84-7B58-446C-BA07-0EC9501F5A25}"/>
              </a:ext>
            </a:extLst>
          </p:cNvPr>
          <p:cNvGrpSpPr/>
          <p:nvPr/>
        </p:nvGrpSpPr>
        <p:grpSpPr>
          <a:xfrm>
            <a:off x="5576036" y="5209159"/>
            <a:ext cx="1039928" cy="1486297"/>
            <a:chOff x="751539" y="4755088"/>
            <a:chExt cx="1471359" cy="2102912"/>
          </a:xfrm>
        </p:grpSpPr>
        <p:grpSp>
          <p:nvGrpSpPr>
            <p:cNvPr id="12" name="Group 11">
              <a:extLst>
                <a:ext uri="{FF2B5EF4-FFF2-40B4-BE49-F238E27FC236}">
                  <a16:creationId xmlns:a16="http://schemas.microsoft.com/office/drawing/2014/main" id="{74FE0B7A-9BBF-4251-A3B4-8E24480FAF9D}"/>
                </a:ext>
              </a:extLst>
            </p:cNvPr>
            <p:cNvGrpSpPr/>
            <p:nvPr/>
          </p:nvGrpSpPr>
          <p:grpSpPr>
            <a:xfrm>
              <a:off x="751539" y="4860098"/>
              <a:ext cx="1471359" cy="1997902"/>
              <a:chOff x="2979738" y="588963"/>
              <a:chExt cx="1924050" cy="2300426"/>
            </a:xfrm>
          </p:grpSpPr>
          <p:grpSp>
            <p:nvGrpSpPr>
              <p:cNvPr id="14" name="Group 13">
                <a:extLst>
                  <a:ext uri="{FF2B5EF4-FFF2-40B4-BE49-F238E27FC236}">
                    <a16:creationId xmlns:a16="http://schemas.microsoft.com/office/drawing/2014/main" id="{32339F0F-F89D-4625-93FD-4F1D692C1B95}"/>
                  </a:ext>
                </a:extLst>
              </p:cNvPr>
              <p:cNvGrpSpPr/>
              <p:nvPr/>
            </p:nvGrpSpPr>
            <p:grpSpPr>
              <a:xfrm>
                <a:off x="2979738" y="588963"/>
                <a:ext cx="1924050" cy="1924050"/>
                <a:chOff x="2979738" y="588963"/>
                <a:chExt cx="1924050" cy="1924050"/>
              </a:xfrm>
            </p:grpSpPr>
            <p:sp>
              <p:nvSpPr>
                <p:cNvPr id="16" name="AutoShape 3">
                  <a:extLst>
                    <a:ext uri="{FF2B5EF4-FFF2-40B4-BE49-F238E27FC236}">
                      <a16:creationId xmlns:a16="http://schemas.microsoft.com/office/drawing/2014/main" id="{9BFA821F-8FD3-4036-9362-97936EBD81D0}"/>
                    </a:ext>
                  </a:extLst>
                </p:cNvPr>
                <p:cNvSpPr>
                  <a:spLocks noChangeAspect="1" noChangeArrowheads="1" noTextEdit="1"/>
                </p:cNvSpPr>
                <p:nvPr/>
              </p:nvSpPr>
              <p:spPr bwMode="auto">
                <a:xfrm>
                  <a:off x="2979738" y="588963"/>
                  <a:ext cx="19240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5">
                  <a:extLst>
                    <a:ext uri="{FF2B5EF4-FFF2-40B4-BE49-F238E27FC236}">
                      <a16:creationId xmlns:a16="http://schemas.microsoft.com/office/drawing/2014/main" id="{5D31DE3A-527D-4C19-8301-B5A478B982D4}"/>
                    </a:ext>
                  </a:extLst>
                </p:cNvPr>
                <p:cNvSpPr>
                  <a:spLocks noChangeArrowheads="1"/>
                </p:cNvSpPr>
                <p:nvPr/>
              </p:nvSpPr>
              <p:spPr bwMode="auto">
                <a:xfrm>
                  <a:off x="2979738" y="588963"/>
                  <a:ext cx="962025" cy="1924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6">
                  <a:extLst>
                    <a:ext uri="{FF2B5EF4-FFF2-40B4-BE49-F238E27FC236}">
                      <a16:creationId xmlns:a16="http://schemas.microsoft.com/office/drawing/2014/main" id="{D4C9B531-F6C3-4FE1-B07C-86A540D44D97}"/>
                    </a:ext>
                  </a:extLst>
                </p:cNvPr>
                <p:cNvSpPr>
                  <a:spLocks noChangeArrowheads="1"/>
                </p:cNvSpPr>
                <p:nvPr/>
              </p:nvSpPr>
              <p:spPr bwMode="auto">
                <a:xfrm>
                  <a:off x="3941763" y="1550988"/>
                  <a:ext cx="962025" cy="962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7">
                  <a:extLst>
                    <a:ext uri="{FF2B5EF4-FFF2-40B4-BE49-F238E27FC236}">
                      <a16:creationId xmlns:a16="http://schemas.microsoft.com/office/drawing/2014/main" id="{46186CD4-C005-4646-B82B-2C8426EF0BB2}"/>
                    </a:ext>
                  </a:extLst>
                </p:cNvPr>
                <p:cNvSpPr>
                  <a:spLocks noChangeArrowheads="1"/>
                </p:cNvSpPr>
                <p:nvPr/>
              </p:nvSpPr>
              <p:spPr bwMode="auto">
                <a:xfrm>
                  <a:off x="3219451"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C7876420-74F4-438F-8539-EF4408E9E071}"/>
                    </a:ext>
                  </a:extLst>
                </p:cNvPr>
                <p:cNvSpPr>
                  <a:spLocks noChangeArrowheads="1"/>
                </p:cNvSpPr>
                <p:nvPr/>
              </p:nvSpPr>
              <p:spPr bwMode="auto">
                <a:xfrm>
                  <a:off x="3521076"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
                  <a:extLst>
                    <a:ext uri="{FF2B5EF4-FFF2-40B4-BE49-F238E27FC236}">
                      <a16:creationId xmlns:a16="http://schemas.microsoft.com/office/drawing/2014/main" id="{E573091D-D7B0-4E50-B5C9-E9E1455E81F5}"/>
                    </a:ext>
                  </a:extLst>
                </p:cNvPr>
                <p:cNvSpPr>
                  <a:spLocks noChangeArrowheads="1"/>
                </p:cNvSpPr>
                <p:nvPr/>
              </p:nvSpPr>
              <p:spPr bwMode="auto">
                <a:xfrm>
                  <a:off x="3219451"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0">
                  <a:extLst>
                    <a:ext uri="{FF2B5EF4-FFF2-40B4-BE49-F238E27FC236}">
                      <a16:creationId xmlns:a16="http://schemas.microsoft.com/office/drawing/2014/main" id="{C47ADFB2-17B5-413F-89C7-77B38EC8BA9D}"/>
                    </a:ext>
                  </a:extLst>
                </p:cNvPr>
                <p:cNvSpPr>
                  <a:spLocks noChangeArrowheads="1"/>
                </p:cNvSpPr>
                <p:nvPr/>
              </p:nvSpPr>
              <p:spPr bwMode="auto">
                <a:xfrm>
                  <a:off x="3521076"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
                  <a:extLst>
                    <a:ext uri="{FF2B5EF4-FFF2-40B4-BE49-F238E27FC236}">
                      <a16:creationId xmlns:a16="http://schemas.microsoft.com/office/drawing/2014/main" id="{DFFEB2FD-7476-4D4D-9576-BCAC8FA0FB51}"/>
                    </a:ext>
                  </a:extLst>
                </p:cNvPr>
                <p:cNvSpPr>
                  <a:spLocks noChangeArrowheads="1"/>
                </p:cNvSpPr>
                <p:nvPr/>
              </p:nvSpPr>
              <p:spPr bwMode="auto">
                <a:xfrm>
                  <a:off x="3219451"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
                  <a:extLst>
                    <a:ext uri="{FF2B5EF4-FFF2-40B4-BE49-F238E27FC236}">
                      <a16:creationId xmlns:a16="http://schemas.microsoft.com/office/drawing/2014/main" id="{6216199D-7D0F-401B-A3A6-C87A30319599}"/>
                    </a:ext>
                  </a:extLst>
                </p:cNvPr>
                <p:cNvSpPr>
                  <a:spLocks noChangeArrowheads="1"/>
                </p:cNvSpPr>
                <p:nvPr/>
              </p:nvSpPr>
              <p:spPr bwMode="auto">
                <a:xfrm>
                  <a:off x="3521076"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3">
                  <a:extLst>
                    <a:ext uri="{FF2B5EF4-FFF2-40B4-BE49-F238E27FC236}">
                      <a16:creationId xmlns:a16="http://schemas.microsoft.com/office/drawing/2014/main" id="{B4DD0F15-E03E-4F2E-82F6-95010272245E}"/>
                    </a:ext>
                  </a:extLst>
                </p:cNvPr>
                <p:cNvSpPr>
                  <a:spLocks noChangeArrowheads="1"/>
                </p:cNvSpPr>
                <p:nvPr/>
              </p:nvSpPr>
              <p:spPr bwMode="auto">
                <a:xfrm>
                  <a:off x="3219451"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4">
                  <a:extLst>
                    <a:ext uri="{FF2B5EF4-FFF2-40B4-BE49-F238E27FC236}">
                      <a16:creationId xmlns:a16="http://schemas.microsoft.com/office/drawing/2014/main" id="{208BEE24-380D-4807-87E7-6310872B2DBA}"/>
                    </a:ext>
                  </a:extLst>
                </p:cNvPr>
                <p:cNvSpPr>
                  <a:spLocks noChangeArrowheads="1"/>
                </p:cNvSpPr>
                <p:nvPr/>
              </p:nvSpPr>
              <p:spPr bwMode="auto">
                <a:xfrm>
                  <a:off x="3521076"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
                  <a:extLst>
                    <a:ext uri="{FF2B5EF4-FFF2-40B4-BE49-F238E27FC236}">
                      <a16:creationId xmlns:a16="http://schemas.microsoft.com/office/drawing/2014/main" id="{1F70640A-625C-46B1-9910-E2C7CB4ABB58}"/>
                    </a:ext>
                  </a:extLst>
                </p:cNvPr>
                <p:cNvSpPr>
                  <a:spLocks noChangeArrowheads="1"/>
                </p:cNvSpPr>
                <p:nvPr/>
              </p:nvSpPr>
              <p:spPr bwMode="auto">
                <a:xfrm>
                  <a:off x="3340101" y="2271713"/>
                  <a:ext cx="239713" cy="241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6">
                  <a:extLst>
                    <a:ext uri="{FF2B5EF4-FFF2-40B4-BE49-F238E27FC236}">
                      <a16:creationId xmlns:a16="http://schemas.microsoft.com/office/drawing/2014/main" id="{FA782590-2E95-4F8C-9DED-2F798D309A64}"/>
                    </a:ext>
                  </a:extLst>
                </p:cNvPr>
                <p:cNvSpPr>
                  <a:spLocks noChangeArrowheads="1"/>
                </p:cNvSpPr>
                <p:nvPr/>
              </p:nvSpPr>
              <p:spPr bwMode="auto">
                <a:xfrm>
                  <a:off x="4181476" y="1790701"/>
                  <a:ext cx="180975"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7">
                  <a:extLst>
                    <a:ext uri="{FF2B5EF4-FFF2-40B4-BE49-F238E27FC236}">
                      <a16:creationId xmlns:a16="http://schemas.microsoft.com/office/drawing/2014/main" id="{CB6142DE-467F-441C-B02D-C6F4F3840F8F}"/>
                    </a:ext>
                  </a:extLst>
                </p:cNvPr>
                <p:cNvSpPr>
                  <a:spLocks noChangeArrowheads="1"/>
                </p:cNvSpPr>
                <p:nvPr/>
              </p:nvSpPr>
              <p:spPr bwMode="auto">
                <a:xfrm>
                  <a:off x="4483101" y="1790701"/>
                  <a:ext cx="179388"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8">
                  <a:extLst>
                    <a:ext uri="{FF2B5EF4-FFF2-40B4-BE49-F238E27FC236}">
                      <a16:creationId xmlns:a16="http://schemas.microsoft.com/office/drawing/2014/main" id="{EA69A4D4-8E3C-493C-8FCC-78D49907E3E1}"/>
                    </a:ext>
                  </a:extLst>
                </p:cNvPr>
                <p:cNvSpPr>
                  <a:spLocks noChangeArrowheads="1"/>
                </p:cNvSpPr>
                <p:nvPr/>
              </p:nvSpPr>
              <p:spPr bwMode="auto">
                <a:xfrm>
                  <a:off x="4302126" y="2271713"/>
                  <a:ext cx="241300" cy="241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a:extLst>
                  <a:ext uri="{FF2B5EF4-FFF2-40B4-BE49-F238E27FC236}">
                    <a16:creationId xmlns:a16="http://schemas.microsoft.com/office/drawing/2014/main" id="{1FC3F47A-C37F-4ECC-B2AD-4BC6FCAF1BCA}"/>
                  </a:ext>
                </a:extLst>
              </p:cNvPr>
              <p:cNvSpPr txBox="1"/>
              <p:nvPr/>
            </p:nvSpPr>
            <p:spPr>
              <a:xfrm>
                <a:off x="3499199" y="2520057"/>
                <a:ext cx="184731" cy="369332"/>
              </a:xfrm>
              <a:prstGeom prst="rect">
                <a:avLst/>
              </a:prstGeom>
              <a:noFill/>
            </p:spPr>
            <p:txBody>
              <a:bodyPr wrap="none" rtlCol="0">
                <a:spAutoFit/>
              </a:bodyPr>
              <a:lstStyle/>
              <a:p>
                <a:endParaRPr lang="en-US" dirty="0"/>
              </a:p>
            </p:txBody>
          </p:sp>
        </p:grpSp>
        <p:grpSp>
          <p:nvGrpSpPr>
            <p:cNvPr id="31" name="Group 30">
              <a:extLst>
                <a:ext uri="{FF2B5EF4-FFF2-40B4-BE49-F238E27FC236}">
                  <a16:creationId xmlns:a16="http://schemas.microsoft.com/office/drawing/2014/main" id="{582E6A3E-2406-45FE-8F92-5DDFF871EE52}"/>
                </a:ext>
              </a:extLst>
            </p:cNvPr>
            <p:cNvGrpSpPr/>
            <p:nvPr/>
          </p:nvGrpSpPr>
          <p:grpSpPr>
            <a:xfrm>
              <a:off x="1125983" y="4755088"/>
              <a:ext cx="552341" cy="375715"/>
              <a:chOff x="8081452" y="1504951"/>
              <a:chExt cx="601663" cy="360363"/>
            </a:xfrm>
          </p:grpSpPr>
          <p:sp>
            <p:nvSpPr>
              <p:cNvPr id="32" name="Oval 19">
                <a:extLst>
                  <a:ext uri="{FF2B5EF4-FFF2-40B4-BE49-F238E27FC236}">
                    <a16:creationId xmlns:a16="http://schemas.microsoft.com/office/drawing/2014/main" id="{3BC545E4-CB5D-4ED4-B598-F4A2EFD4014A}"/>
                  </a:ext>
                </a:extLst>
              </p:cNvPr>
              <p:cNvSpPr>
                <a:spLocks noChangeArrowheads="1"/>
              </p:cNvSpPr>
              <p:nvPr/>
            </p:nvSpPr>
            <p:spPr bwMode="auto">
              <a:xfrm>
                <a:off x="8141777" y="1504951"/>
                <a:ext cx="361950" cy="3603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0">
                <a:extLst>
                  <a:ext uri="{FF2B5EF4-FFF2-40B4-BE49-F238E27FC236}">
                    <a16:creationId xmlns:a16="http://schemas.microsoft.com/office/drawing/2014/main" id="{FFEE514D-4340-46E3-A663-ADDC969099B1}"/>
                  </a:ext>
                </a:extLst>
              </p:cNvPr>
              <p:cNvSpPr>
                <a:spLocks/>
              </p:cNvSpPr>
              <p:nvPr/>
            </p:nvSpPr>
            <p:spPr bwMode="auto">
              <a:xfrm>
                <a:off x="8081452" y="1730376"/>
                <a:ext cx="601663" cy="134938"/>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1">
                <a:extLst>
                  <a:ext uri="{FF2B5EF4-FFF2-40B4-BE49-F238E27FC236}">
                    <a16:creationId xmlns:a16="http://schemas.microsoft.com/office/drawing/2014/main" id="{8E44EB62-54A0-40EA-8F98-FF78F5C139E0}"/>
                  </a:ext>
                </a:extLst>
              </p:cNvPr>
              <p:cNvSpPr>
                <a:spLocks noChangeArrowheads="1"/>
              </p:cNvSpPr>
              <p:nvPr/>
            </p:nvSpPr>
            <p:spPr bwMode="auto">
              <a:xfrm>
                <a:off x="8383077" y="1565276"/>
                <a:ext cx="239713" cy="2397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7" name="Group 116">
            <a:extLst>
              <a:ext uri="{FF2B5EF4-FFF2-40B4-BE49-F238E27FC236}">
                <a16:creationId xmlns:a16="http://schemas.microsoft.com/office/drawing/2014/main" id="{2EE513FF-0193-4979-BD81-5666CABA6804}"/>
              </a:ext>
            </a:extLst>
          </p:cNvPr>
          <p:cNvGrpSpPr/>
          <p:nvPr/>
        </p:nvGrpSpPr>
        <p:grpSpPr>
          <a:xfrm>
            <a:off x="-70692" y="1114483"/>
            <a:ext cx="4475074" cy="3208855"/>
            <a:chOff x="-70692" y="1114483"/>
            <a:chExt cx="4475074" cy="3208855"/>
          </a:xfrm>
        </p:grpSpPr>
        <p:grpSp>
          <p:nvGrpSpPr>
            <p:cNvPr id="101" name="Group 100">
              <a:extLst>
                <a:ext uri="{FF2B5EF4-FFF2-40B4-BE49-F238E27FC236}">
                  <a16:creationId xmlns:a16="http://schemas.microsoft.com/office/drawing/2014/main" id="{E3B54906-BFB0-48F9-B414-4E9A4E7EC604}"/>
                </a:ext>
              </a:extLst>
            </p:cNvPr>
            <p:cNvGrpSpPr/>
            <p:nvPr/>
          </p:nvGrpSpPr>
          <p:grpSpPr>
            <a:xfrm>
              <a:off x="-70692" y="1114483"/>
              <a:ext cx="4475074" cy="3134540"/>
              <a:chOff x="-25879" y="900214"/>
              <a:chExt cx="4583677" cy="3210610"/>
            </a:xfrm>
          </p:grpSpPr>
          <p:pic>
            <p:nvPicPr>
              <p:cNvPr id="58" name="Graphic 57">
                <a:extLst>
                  <a:ext uri="{FF2B5EF4-FFF2-40B4-BE49-F238E27FC236}">
                    <a16:creationId xmlns:a16="http://schemas.microsoft.com/office/drawing/2014/main" id="{6B48AC05-8521-4F7B-AE44-8D7E32AD5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79" y="900214"/>
                <a:ext cx="4583677" cy="2711665"/>
              </a:xfrm>
              <a:prstGeom prst="rect">
                <a:avLst/>
              </a:prstGeom>
            </p:spPr>
          </p:pic>
          <p:sp>
            <p:nvSpPr>
              <p:cNvPr id="100" name="Rectangle 99">
                <a:extLst>
                  <a:ext uri="{FF2B5EF4-FFF2-40B4-BE49-F238E27FC236}">
                    <a16:creationId xmlns:a16="http://schemas.microsoft.com/office/drawing/2014/main" id="{484C045B-62DC-44AB-9D1E-3838EEA7D35D}"/>
                  </a:ext>
                </a:extLst>
              </p:cNvPr>
              <p:cNvSpPr/>
              <p:nvPr/>
            </p:nvSpPr>
            <p:spPr bwMode="auto">
              <a:xfrm>
                <a:off x="779228" y="2448453"/>
                <a:ext cx="3057131" cy="1662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9" name="Rectangle 58">
              <a:extLst>
                <a:ext uri="{FF2B5EF4-FFF2-40B4-BE49-F238E27FC236}">
                  <a16:creationId xmlns:a16="http://schemas.microsoft.com/office/drawing/2014/main" id="{C07EE7A8-E114-4483-A745-69F09FED8554}"/>
                </a:ext>
              </a:extLst>
            </p:cNvPr>
            <p:cNvSpPr/>
            <p:nvPr/>
          </p:nvSpPr>
          <p:spPr bwMode="auto">
            <a:xfrm>
              <a:off x="747143" y="2697695"/>
              <a:ext cx="2892369" cy="11551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B4C80C59-2909-4059-9082-C5D8BAB5BFA0}"/>
                </a:ext>
              </a:extLst>
            </p:cNvPr>
            <p:cNvSpPr txBox="1"/>
            <p:nvPr/>
          </p:nvSpPr>
          <p:spPr>
            <a:xfrm>
              <a:off x="747143" y="3927133"/>
              <a:ext cx="2892369" cy="396205"/>
            </a:xfrm>
            <a:prstGeom prst="rect">
              <a:avLst/>
            </a:prstGeom>
            <a:solidFill>
              <a:schemeClr val="accent2"/>
            </a:solidFill>
          </p:spPr>
          <p:txBody>
            <a:bodyPr wrap="square" lIns="0" tIns="0" rIns="0" bIns="0" rtlCol="0" anchor="ctr">
              <a:noAutofit/>
            </a:bodyPr>
            <a:lstStyle/>
            <a:p>
              <a:pPr algn="ctr" defTabSz="914367"/>
              <a:r>
                <a:rPr lang="en-US" sz="1600" dirty="0">
                  <a:solidFill>
                    <a:srgbClr val="FFFFFF"/>
                  </a:solidFill>
                  <a:latin typeface="Segoe UI Semibold" panose="020B0702040204020203" pitchFamily="34" charset="0"/>
                  <a:cs typeface="Segoe UI Semibold" panose="020B0702040204020203" pitchFamily="34" charset="0"/>
                </a:rPr>
                <a:t>Workload</a:t>
              </a:r>
            </a:p>
          </p:txBody>
        </p:sp>
        <p:grpSp>
          <p:nvGrpSpPr>
            <p:cNvPr id="110" name="Group 109">
              <a:extLst>
                <a:ext uri="{FF2B5EF4-FFF2-40B4-BE49-F238E27FC236}">
                  <a16:creationId xmlns:a16="http://schemas.microsoft.com/office/drawing/2014/main" id="{97853B16-DF13-416F-81FD-36490785581F}"/>
                </a:ext>
              </a:extLst>
            </p:cNvPr>
            <p:cNvGrpSpPr/>
            <p:nvPr/>
          </p:nvGrpSpPr>
          <p:grpSpPr>
            <a:xfrm>
              <a:off x="977850" y="3315694"/>
              <a:ext cx="2427255" cy="433845"/>
              <a:chOff x="977850" y="3315694"/>
              <a:chExt cx="2427255" cy="433845"/>
            </a:xfrm>
          </p:grpSpPr>
          <p:pic>
            <p:nvPicPr>
              <p:cNvPr id="10" name="Graphic 9">
                <a:extLst>
                  <a:ext uri="{FF2B5EF4-FFF2-40B4-BE49-F238E27FC236}">
                    <a16:creationId xmlns:a16="http://schemas.microsoft.com/office/drawing/2014/main" id="{5E2B151C-EA59-443D-876F-D9C5693088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7850" y="3315694"/>
                <a:ext cx="433845" cy="433845"/>
              </a:xfrm>
              <a:prstGeom prst="rect">
                <a:avLst/>
              </a:prstGeom>
            </p:spPr>
          </p:pic>
          <p:pic>
            <p:nvPicPr>
              <p:cNvPr id="35" name="Graphic 34">
                <a:extLst>
                  <a:ext uri="{FF2B5EF4-FFF2-40B4-BE49-F238E27FC236}">
                    <a16:creationId xmlns:a16="http://schemas.microsoft.com/office/drawing/2014/main" id="{EB670546-542A-45EC-9776-4123DFEF40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68005" y="3315694"/>
                <a:ext cx="433845" cy="433845"/>
              </a:xfrm>
              <a:prstGeom prst="rect">
                <a:avLst/>
              </a:prstGeom>
            </p:spPr>
          </p:pic>
          <p:pic>
            <p:nvPicPr>
              <p:cNvPr id="36" name="Graphic 35">
                <a:extLst>
                  <a:ext uri="{FF2B5EF4-FFF2-40B4-BE49-F238E27FC236}">
                    <a16:creationId xmlns:a16="http://schemas.microsoft.com/office/drawing/2014/main" id="{2D011770-679C-4353-977B-86F8FF0CCD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58160" y="3315694"/>
                <a:ext cx="379614" cy="433845"/>
              </a:xfrm>
              <a:prstGeom prst="rect">
                <a:avLst/>
              </a:prstGeom>
            </p:spPr>
          </p:pic>
          <p:pic>
            <p:nvPicPr>
              <p:cNvPr id="37" name="Graphic 36">
                <a:extLst>
                  <a:ext uri="{FF2B5EF4-FFF2-40B4-BE49-F238E27FC236}">
                    <a16:creationId xmlns:a16="http://schemas.microsoft.com/office/drawing/2014/main" id="{D22C251B-8C45-49FF-A6AB-9E3493076D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083" y="3378483"/>
                <a:ext cx="411022" cy="308267"/>
              </a:xfrm>
              <a:prstGeom prst="rect">
                <a:avLst/>
              </a:prstGeom>
            </p:spPr>
          </p:pic>
        </p:grpSp>
        <p:sp>
          <p:nvSpPr>
            <p:cNvPr id="9" name="TextBox 8">
              <a:extLst>
                <a:ext uri="{FF2B5EF4-FFF2-40B4-BE49-F238E27FC236}">
                  <a16:creationId xmlns:a16="http://schemas.microsoft.com/office/drawing/2014/main" id="{B6364B23-B41C-4ED3-B47E-91F5F261B14E}"/>
                </a:ext>
              </a:extLst>
            </p:cNvPr>
            <p:cNvSpPr txBox="1"/>
            <p:nvPr/>
          </p:nvSpPr>
          <p:spPr>
            <a:xfrm>
              <a:off x="1095687" y="2644130"/>
              <a:ext cx="2195281"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latin typeface="+mj-lt"/>
                </a:rPr>
                <a:t>Assets</a:t>
              </a:r>
              <a:br>
                <a:rPr lang="en-US" sz="1600" dirty="0">
                  <a:gradFill>
                    <a:gsLst>
                      <a:gs pos="2917">
                        <a:schemeClr val="tx1"/>
                      </a:gs>
                      <a:gs pos="30000">
                        <a:schemeClr val="tx1"/>
                      </a:gs>
                    </a:gsLst>
                    <a:lin ang="5400000" scaled="0"/>
                  </a:gradFill>
                  <a:latin typeface="+mj-lt"/>
                </a:rPr>
              </a:br>
              <a:r>
                <a:rPr lang="en-US" sz="1600" dirty="0">
                  <a:gradFill>
                    <a:gsLst>
                      <a:gs pos="2917">
                        <a:schemeClr val="tx1"/>
                      </a:gs>
                      <a:gs pos="30000">
                        <a:schemeClr val="tx1"/>
                      </a:gs>
                    </a:gsLst>
                    <a:lin ang="5400000" scaled="0"/>
                  </a:gradFill>
                </a:rPr>
                <a:t>(Resources in Azure)</a:t>
              </a:r>
            </a:p>
          </p:txBody>
        </p:sp>
      </p:grpSp>
      <p:grpSp>
        <p:nvGrpSpPr>
          <p:cNvPr id="116" name="Group 115">
            <a:extLst>
              <a:ext uri="{FF2B5EF4-FFF2-40B4-BE49-F238E27FC236}">
                <a16:creationId xmlns:a16="http://schemas.microsoft.com/office/drawing/2014/main" id="{AC9724C4-B5E0-4FB8-9841-25E39EECA2C6}"/>
              </a:ext>
            </a:extLst>
          </p:cNvPr>
          <p:cNvGrpSpPr/>
          <p:nvPr/>
        </p:nvGrpSpPr>
        <p:grpSpPr>
          <a:xfrm>
            <a:off x="3840332" y="1114483"/>
            <a:ext cx="4475074" cy="3208855"/>
            <a:chOff x="3903940" y="1114483"/>
            <a:chExt cx="4475074" cy="3208855"/>
          </a:xfrm>
        </p:grpSpPr>
        <p:grpSp>
          <p:nvGrpSpPr>
            <p:cNvPr id="102" name="Group 101">
              <a:extLst>
                <a:ext uri="{FF2B5EF4-FFF2-40B4-BE49-F238E27FC236}">
                  <a16:creationId xmlns:a16="http://schemas.microsoft.com/office/drawing/2014/main" id="{21D80D2F-9685-42BA-A784-FC08D8E80607}"/>
                </a:ext>
              </a:extLst>
            </p:cNvPr>
            <p:cNvGrpSpPr/>
            <p:nvPr/>
          </p:nvGrpSpPr>
          <p:grpSpPr>
            <a:xfrm>
              <a:off x="3903940" y="1114483"/>
              <a:ext cx="4475074" cy="3134540"/>
              <a:chOff x="-25879" y="900214"/>
              <a:chExt cx="4583677" cy="3210610"/>
            </a:xfrm>
          </p:grpSpPr>
          <p:pic>
            <p:nvPicPr>
              <p:cNvPr id="103" name="Graphic 102">
                <a:extLst>
                  <a:ext uri="{FF2B5EF4-FFF2-40B4-BE49-F238E27FC236}">
                    <a16:creationId xmlns:a16="http://schemas.microsoft.com/office/drawing/2014/main" id="{A955D187-8E93-4CE6-B9D8-E21E6EE7AD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79" y="900214"/>
                <a:ext cx="4583677" cy="2711665"/>
              </a:xfrm>
              <a:prstGeom prst="rect">
                <a:avLst/>
              </a:prstGeom>
            </p:spPr>
          </p:pic>
          <p:sp>
            <p:nvSpPr>
              <p:cNvPr id="104" name="Rectangle 103">
                <a:extLst>
                  <a:ext uri="{FF2B5EF4-FFF2-40B4-BE49-F238E27FC236}">
                    <a16:creationId xmlns:a16="http://schemas.microsoft.com/office/drawing/2014/main" id="{920FD8B6-2AA6-4F64-9B3B-B25AE891FF4C}"/>
                  </a:ext>
                </a:extLst>
              </p:cNvPr>
              <p:cNvSpPr/>
              <p:nvPr/>
            </p:nvSpPr>
            <p:spPr bwMode="auto">
              <a:xfrm>
                <a:off x="779228" y="2448453"/>
                <a:ext cx="3057131" cy="1662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TextBox 63">
              <a:extLst>
                <a:ext uri="{FF2B5EF4-FFF2-40B4-BE49-F238E27FC236}">
                  <a16:creationId xmlns:a16="http://schemas.microsoft.com/office/drawing/2014/main" id="{A43C89EC-92E6-44B2-8163-A1C79B126B15}"/>
                </a:ext>
              </a:extLst>
            </p:cNvPr>
            <p:cNvSpPr txBox="1"/>
            <p:nvPr/>
          </p:nvSpPr>
          <p:spPr>
            <a:xfrm>
              <a:off x="4777008" y="3054819"/>
              <a:ext cx="1090852" cy="386443"/>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Workload</a:t>
              </a:r>
            </a:p>
          </p:txBody>
        </p:sp>
        <p:sp>
          <p:nvSpPr>
            <p:cNvPr id="72" name="TextBox 71">
              <a:extLst>
                <a:ext uri="{FF2B5EF4-FFF2-40B4-BE49-F238E27FC236}">
                  <a16:creationId xmlns:a16="http://schemas.microsoft.com/office/drawing/2014/main" id="{6C36EDE2-7A64-4E88-9F88-CD1B07638915}"/>
                </a:ext>
              </a:extLst>
            </p:cNvPr>
            <p:cNvSpPr txBox="1"/>
            <p:nvPr/>
          </p:nvSpPr>
          <p:spPr>
            <a:xfrm>
              <a:off x="4783146" y="3492483"/>
              <a:ext cx="1090852" cy="386443"/>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Workload</a:t>
              </a:r>
            </a:p>
          </p:txBody>
        </p:sp>
        <p:sp>
          <p:nvSpPr>
            <p:cNvPr id="74" name="TextBox 73">
              <a:extLst>
                <a:ext uri="{FF2B5EF4-FFF2-40B4-BE49-F238E27FC236}">
                  <a16:creationId xmlns:a16="http://schemas.microsoft.com/office/drawing/2014/main" id="{A8B13068-9103-43E1-BFB1-BC37F127E684}"/>
                </a:ext>
              </a:extLst>
            </p:cNvPr>
            <p:cNvSpPr txBox="1"/>
            <p:nvPr/>
          </p:nvSpPr>
          <p:spPr>
            <a:xfrm>
              <a:off x="4783146" y="3930146"/>
              <a:ext cx="2889504"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Landing zone</a:t>
              </a:r>
            </a:p>
          </p:txBody>
        </p:sp>
        <p:sp>
          <p:nvSpPr>
            <p:cNvPr id="111" name="TextBox 110">
              <a:extLst>
                <a:ext uri="{FF2B5EF4-FFF2-40B4-BE49-F238E27FC236}">
                  <a16:creationId xmlns:a16="http://schemas.microsoft.com/office/drawing/2014/main" id="{A974C20F-3AFB-4109-B4D9-17C1FAB0A26F}"/>
                </a:ext>
              </a:extLst>
            </p:cNvPr>
            <p:cNvSpPr txBox="1"/>
            <p:nvPr/>
          </p:nvSpPr>
          <p:spPr>
            <a:xfrm>
              <a:off x="4777008" y="2617155"/>
              <a:ext cx="1090852" cy="386443"/>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Workload</a:t>
              </a:r>
            </a:p>
          </p:txBody>
        </p:sp>
        <p:sp>
          <p:nvSpPr>
            <p:cNvPr id="112" name="TextBox 111">
              <a:extLst>
                <a:ext uri="{FF2B5EF4-FFF2-40B4-BE49-F238E27FC236}">
                  <a16:creationId xmlns:a16="http://schemas.microsoft.com/office/drawing/2014/main" id="{DA0E7336-4BDB-4E5F-8FA5-B2B5023B759B}"/>
                </a:ext>
              </a:extLst>
            </p:cNvPr>
            <p:cNvSpPr txBox="1"/>
            <p:nvPr/>
          </p:nvSpPr>
          <p:spPr>
            <a:xfrm>
              <a:off x="5929947" y="3054819"/>
              <a:ext cx="1090852" cy="386443"/>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Workload</a:t>
              </a:r>
            </a:p>
          </p:txBody>
        </p:sp>
        <p:sp>
          <p:nvSpPr>
            <p:cNvPr id="113" name="TextBox 112">
              <a:extLst>
                <a:ext uri="{FF2B5EF4-FFF2-40B4-BE49-F238E27FC236}">
                  <a16:creationId xmlns:a16="http://schemas.microsoft.com/office/drawing/2014/main" id="{31320744-C4FC-4E83-8390-64D9374581D5}"/>
                </a:ext>
              </a:extLst>
            </p:cNvPr>
            <p:cNvSpPr txBox="1"/>
            <p:nvPr/>
          </p:nvSpPr>
          <p:spPr>
            <a:xfrm>
              <a:off x="5929947" y="3492483"/>
              <a:ext cx="1090852" cy="386443"/>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Workload</a:t>
              </a:r>
            </a:p>
          </p:txBody>
        </p:sp>
        <p:sp>
          <p:nvSpPr>
            <p:cNvPr id="114" name="TextBox 113">
              <a:extLst>
                <a:ext uri="{FF2B5EF4-FFF2-40B4-BE49-F238E27FC236}">
                  <a16:creationId xmlns:a16="http://schemas.microsoft.com/office/drawing/2014/main" id="{D1948743-DC46-4AD3-85A0-96B5FD86FA69}"/>
                </a:ext>
              </a:extLst>
            </p:cNvPr>
            <p:cNvSpPr txBox="1"/>
            <p:nvPr/>
          </p:nvSpPr>
          <p:spPr>
            <a:xfrm>
              <a:off x="5929947" y="2617155"/>
              <a:ext cx="1090852" cy="386443"/>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Workload</a:t>
              </a:r>
            </a:p>
          </p:txBody>
        </p:sp>
        <p:sp>
          <p:nvSpPr>
            <p:cNvPr id="75" name="TextBox 74">
              <a:extLst>
                <a:ext uri="{FF2B5EF4-FFF2-40B4-BE49-F238E27FC236}">
                  <a16:creationId xmlns:a16="http://schemas.microsoft.com/office/drawing/2014/main" id="{B2572552-DE54-4E95-9A3E-A7B248A8ED79}"/>
                </a:ext>
              </a:extLst>
            </p:cNvPr>
            <p:cNvSpPr txBox="1"/>
            <p:nvPr/>
          </p:nvSpPr>
          <p:spPr>
            <a:xfrm>
              <a:off x="6437269" y="2933881"/>
              <a:ext cx="1243584" cy="954808"/>
            </a:xfrm>
            <a:prstGeom prst="rect">
              <a:avLst/>
            </a:prstGeom>
            <a:solidFill>
              <a:schemeClr val="accent5"/>
            </a:solidFill>
            <a:ln w="57150" cap="sq">
              <a:solidFill>
                <a:schemeClr val="bg1"/>
              </a:solidFill>
              <a:miter lim="800000"/>
            </a:ln>
          </p:spPr>
          <p:txBody>
            <a:bodyPr wrap="square" lIns="0" tIns="0" rIns="0" bIns="0" rtlCol="0" anchor="ctr">
              <a:noAutofit/>
            </a:bodyPr>
            <a:lstStyle/>
            <a:p>
              <a:pPr algn="ctr" defTabSz="914367"/>
              <a:r>
                <a:rPr lang="en-US" sz="1400" dirty="0">
                  <a:latin typeface="Segoe UI Semibold" panose="020B0702040204020203" pitchFamily="34" charset="0"/>
                  <a:cs typeface="Segoe UI Semibold" panose="020B0702040204020203" pitchFamily="34" charset="0"/>
                </a:rPr>
                <a:t>Foundation</a:t>
              </a:r>
              <a:br>
                <a:rPr lang="en-US" sz="1400" dirty="0">
                  <a:latin typeface="Segoe UI Semibold" panose="020B0702040204020203" pitchFamily="34" charset="0"/>
                  <a:cs typeface="Segoe UI Semibold" panose="020B0702040204020203" pitchFamily="34" charset="0"/>
                </a:rPr>
              </a:br>
              <a:r>
                <a:rPr lang="en-US" sz="1400" dirty="0">
                  <a:latin typeface="Segoe UI Semibold" panose="020B0702040204020203" pitchFamily="34" charset="0"/>
                  <a:cs typeface="Segoe UI Semibold" panose="020B0702040204020203" pitchFamily="34" charset="0"/>
                </a:rPr>
                <a:t>Utilities</a:t>
              </a:r>
            </a:p>
          </p:txBody>
        </p:sp>
        <p:sp>
          <p:nvSpPr>
            <p:cNvPr id="130" name="TextBox 129">
              <a:extLst>
                <a:ext uri="{FF2B5EF4-FFF2-40B4-BE49-F238E27FC236}">
                  <a16:creationId xmlns:a16="http://schemas.microsoft.com/office/drawing/2014/main" id="{B1830EA9-2A8B-4A1C-A3D3-F2BFABD0F7CE}"/>
                </a:ext>
              </a:extLst>
            </p:cNvPr>
            <p:cNvSpPr txBox="1"/>
            <p:nvPr/>
          </p:nvSpPr>
          <p:spPr>
            <a:xfrm>
              <a:off x="4777008" y="2171881"/>
              <a:ext cx="1090852" cy="386443"/>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Workload</a:t>
              </a:r>
            </a:p>
          </p:txBody>
        </p:sp>
      </p:grpSp>
      <p:grpSp>
        <p:nvGrpSpPr>
          <p:cNvPr id="156" name="Group 155">
            <a:extLst>
              <a:ext uri="{FF2B5EF4-FFF2-40B4-BE49-F238E27FC236}">
                <a16:creationId xmlns:a16="http://schemas.microsoft.com/office/drawing/2014/main" id="{4F424C89-223E-45A4-A6FC-2BDBF940719D}"/>
              </a:ext>
            </a:extLst>
          </p:cNvPr>
          <p:cNvGrpSpPr/>
          <p:nvPr/>
        </p:nvGrpSpPr>
        <p:grpSpPr>
          <a:xfrm>
            <a:off x="7760323" y="1114483"/>
            <a:ext cx="4475074" cy="3208855"/>
            <a:chOff x="7760323" y="1114483"/>
            <a:chExt cx="4475074" cy="3208855"/>
          </a:xfrm>
        </p:grpSpPr>
        <p:grpSp>
          <p:nvGrpSpPr>
            <p:cNvPr id="119" name="Group 118">
              <a:extLst>
                <a:ext uri="{FF2B5EF4-FFF2-40B4-BE49-F238E27FC236}">
                  <a16:creationId xmlns:a16="http://schemas.microsoft.com/office/drawing/2014/main" id="{51DE6714-17F3-4AE4-A81F-AD648B176A64}"/>
                </a:ext>
              </a:extLst>
            </p:cNvPr>
            <p:cNvGrpSpPr/>
            <p:nvPr/>
          </p:nvGrpSpPr>
          <p:grpSpPr>
            <a:xfrm>
              <a:off x="7760323" y="1114483"/>
              <a:ext cx="4475074" cy="3134540"/>
              <a:chOff x="-25879" y="900214"/>
              <a:chExt cx="4583677" cy="3210610"/>
            </a:xfrm>
          </p:grpSpPr>
          <p:pic>
            <p:nvPicPr>
              <p:cNvPr id="128" name="Graphic 127">
                <a:extLst>
                  <a:ext uri="{FF2B5EF4-FFF2-40B4-BE49-F238E27FC236}">
                    <a16:creationId xmlns:a16="http://schemas.microsoft.com/office/drawing/2014/main" id="{9F9D01E9-1627-422B-A7BB-05E5636895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79" y="900214"/>
                <a:ext cx="4583677" cy="2711665"/>
              </a:xfrm>
              <a:prstGeom prst="rect">
                <a:avLst/>
              </a:prstGeom>
            </p:spPr>
          </p:pic>
          <p:sp>
            <p:nvSpPr>
              <p:cNvPr id="129" name="Rectangle 128">
                <a:extLst>
                  <a:ext uri="{FF2B5EF4-FFF2-40B4-BE49-F238E27FC236}">
                    <a16:creationId xmlns:a16="http://schemas.microsoft.com/office/drawing/2014/main" id="{5943C357-4284-4F67-8183-E0F5C216F091}"/>
                  </a:ext>
                </a:extLst>
              </p:cNvPr>
              <p:cNvSpPr/>
              <p:nvPr/>
            </p:nvSpPr>
            <p:spPr bwMode="auto">
              <a:xfrm>
                <a:off x="779228" y="2448453"/>
                <a:ext cx="3057131" cy="1662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2" name="TextBox 121">
              <a:extLst>
                <a:ext uri="{FF2B5EF4-FFF2-40B4-BE49-F238E27FC236}">
                  <a16:creationId xmlns:a16="http://schemas.microsoft.com/office/drawing/2014/main" id="{E202974A-AD2A-4979-9C6F-17DAE4C3206E}"/>
                </a:ext>
              </a:extLst>
            </p:cNvPr>
            <p:cNvSpPr txBox="1"/>
            <p:nvPr/>
          </p:nvSpPr>
          <p:spPr>
            <a:xfrm>
              <a:off x="8639529" y="3930146"/>
              <a:ext cx="2889504" cy="393192"/>
            </a:xfrm>
            <a:prstGeom prst="rect">
              <a:avLst/>
            </a:prstGeom>
            <a:solidFill>
              <a:schemeClr val="accent5"/>
            </a:solidFill>
          </p:spPr>
          <p:txBody>
            <a:bodyPr wrap="square" lIns="0" tIns="0" rIns="0" bIns="0" rtlCol="0" anchor="ctr">
              <a:noAutofit/>
            </a:bodyPr>
            <a:lstStyle/>
            <a:p>
              <a:pPr algn="ctr" defTabSz="914367"/>
              <a:r>
                <a:rPr lang="en-US" sz="1400" dirty="0">
                  <a:latin typeface="Segoe UI Semibold" panose="020B0702040204020203" pitchFamily="34" charset="0"/>
                  <a:cs typeface="Segoe UI Semibold" panose="020B0702040204020203" pitchFamily="34" charset="0"/>
                </a:rPr>
                <a:t>Platform foundation</a:t>
              </a:r>
            </a:p>
            <a:p>
              <a:pPr algn="ctr" defTabSz="914367"/>
              <a:r>
                <a:rPr lang="en-US" sz="1000" dirty="0">
                  <a:latin typeface="Segoe UI Semibold" panose="020B0702040204020203" pitchFamily="34" charset="0"/>
                  <a:cs typeface="Segoe UI Semibold" panose="020B0702040204020203" pitchFamily="34" charset="0"/>
                </a:rPr>
                <a:t>Foundation utilities</a:t>
              </a:r>
            </a:p>
          </p:txBody>
        </p:sp>
        <p:sp>
          <p:nvSpPr>
            <p:cNvPr id="133" name="TextBox 132">
              <a:extLst>
                <a:ext uri="{FF2B5EF4-FFF2-40B4-BE49-F238E27FC236}">
                  <a16:creationId xmlns:a16="http://schemas.microsoft.com/office/drawing/2014/main" id="{128807AC-55E4-447E-9C76-612228D8D088}"/>
                </a:ext>
              </a:extLst>
            </p:cNvPr>
            <p:cNvSpPr txBox="1"/>
            <p:nvPr/>
          </p:nvSpPr>
          <p:spPr>
            <a:xfrm>
              <a:off x="8639529" y="3463330"/>
              <a:ext cx="927602"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000" dirty="0">
                  <a:solidFill>
                    <a:srgbClr val="FFFFFF"/>
                  </a:solidFill>
                  <a:latin typeface="Segoe UI Semibold" panose="020B0702040204020203" pitchFamily="34" charset="0"/>
                  <a:cs typeface="Segoe UI Semibold" panose="020B0702040204020203" pitchFamily="34" charset="0"/>
                </a:rPr>
                <a:t>Landing </a:t>
              </a:r>
              <a:br>
                <a:rPr lang="en-US" sz="1000" dirty="0">
                  <a:solidFill>
                    <a:srgbClr val="FFFFFF"/>
                  </a:solidFill>
                  <a:latin typeface="Segoe UI Semibold" panose="020B0702040204020203" pitchFamily="34" charset="0"/>
                  <a:cs typeface="Segoe UI Semibold" panose="020B0702040204020203" pitchFamily="34" charset="0"/>
                </a:rPr>
              </a:br>
              <a:r>
                <a:rPr lang="en-US" sz="1000" dirty="0">
                  <a:solidFill>
                    <a:srgbClr val="FFFFFF"/>
                  </a:solidFill>
                  <a:latin typeface="Segoe UI Semibold" panose="020B0702040204020203" pitchFamily="34" charset="0"/>
                  <a:cs typeface="Segoe UI Semibold" panose="020B0702040204020203" pitchFamily="34" charset="0"/>
                </a:rPr>
                <a:t>zone</a:t>
              </a:r>
            </a:p>
          </p:txBody>
        </p:sp>
        <p:sp>
          <p:nvSpPr>
            <p:cNvPr id="137" name="TextBox 136">
              <a:extLst>
                <a:ext uri="{FF2B5EF4-FFF2-40B4-BE49-F238E27FC236}">
                  <a16:creationId xmlns:a16="http://schemas.microsoft.com/office/drawing/2014/main" id="{1751843C-FFC9-40A2-A6F7-DE9644AEB204}"/>
                </a:ext>
              </a:extLst>
            </p:cNvPr>
            <p:cNvSpPr txBox="1"/>
            <p:nvPr/>
          </p:nvSpPr>
          <p:spPr>
            <a:xfrm>
              <a:off x="9620480" y="3463330"/>
              <a:ext cx="927602"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000" dirty="0">
                  <a:solidFill>
                    <a:srgbClr val="FFFFFF"/>
                  </a:solidFill>
                  <a:latin typeface="Segoe UI Semibold" panose="020B0702040204020203" pitchFamily="34" charset="0"/>
                  <a:cs typeface="Segoe UI Semibold" panose="020B0702040204020203" pitchFamily="34" charset="0"/>
                </a:rPr>
                <a:t>Landing </a:t>
              </a:r>
              <a:br>
                <a:rPr lang="en-US" sz="1000" dirty="0">
                  <a:solidFill>
                    <a:srgbClr val="FFFFFF"/>
                  </a:solidFill>
                  <a:latin typeface="Segoe UI Semibold" panose="020B0702040204020203" pitchFamily="34" charset="0"/>
                  <a:cs typeface="Segoe UI Semibold" panose="020B0702040204020203" pitchFamily="34" charset="0"/>
                </a:rPr>
              </a:br>
              <a:r>
                <a:rPr lang="en-US" sz="1000" dirty="0">
                  <a:solidFill>
                    <a:srgbClr val="FFFFFF"/>
                  </a:solidFill>
                  <a:latin typeface="Segoe UI Semibold" panose="020B0702040204020203" pitchFamily="34" charset="0"/>
                  <a:cs typeface="Segoe UI Semibold" panose="020B0702040204020203" pitchFamily="34" charset="0"/>
                </a:rPr>
                <a:t>zone</a:t>
              </a:r>
            </a:p>
          </p:txBody>
        </p:sp>
        <p:sp>
          <p:nvSpPr>
            <p:cNvPr id="138" name="TextBox 137">
              <a:extLst>
                <a:ext uri="{FF2B5EF4-FFF2-40B4-BE49-F238E27FC236}">
                  <a16:creationId xmlns:a16="http://schemas.microsoft.com/office/drawing/2014/main" id="{9CF861AE-75C8-402D-88C1-6F517E443B8E}"/>
                </a:ext>
              </a:extLst>
            </p:cNvPr>
            <p:cNvSpPr txBox="1"/>
            <p:nvPr/>
          </p:nvSpPr>
          <p:spPr>
            <a:xfrm>
              <a:off x="10601431" y="3463330"/>
              <a:ext cx="927602"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000" dirty="0">
                  <a:solidFill>
                    <a:srgbClr val="FFFFFF"/>
                  </a:solidFill>
                  <a:latin typeface="Segoe UI Semibold" panose="020B0702040204020203" pitchFamily="34" charset="0"/>
                  <a:cs typeface="Segoe UI Semibold" panose="020B0702040204020203" pitchFamily="34" charset="0"/>
                </a:rPr>
                <a:t>Landing </a:t>
              </a:r>
              <a:br>
                <a:rPr lang="en-US" sz="1000" dirty="0">
                  <a:solidFill>
                    <a:srgbClr val="FFFFFF"/>
                  </a:solidFill>
                  <a:latin typeface="Segoe UI Semibold" panose="020B0702040204020203" pitchFamily="34" charset="0"/>
                  <a:cs typeface="Segoe UI Semibold" panose="020B0702040204020203" pitchFamily="34" charset="0"/>
                </a:rPr>
              </a:br>
              <a:r>
                <a:rPr lang="en-US" sz="1000" dirty="0">
                  <a:solidFill>
                    <a:srgbClr val="FFFFFF"/>
                  </a:solidFill>
                  <a:latin typeface="Segoe UI Semibold" panose="020B0702040204020203" pitchFamily="34" charset="0"/>
                  <a:cs typeface="Segoe UI Semibold" panose="020B0702040204020203" pitchFamily="34" charset="0"/>
                </a:rPr>
                <a:t>zone</a:t>
              </a:r>
            </a:p>
          </p:txBody>
        </p:sp>
        <p:sp>
          <p:nvSpPr>
            <p:cNvPr id="78" name="TextBox 77">
              <a:extLst>
                <a:ext uri="{FF2B5EF4-FFF2-40B4-BE49-F238E27FC236}">
                  <a16:creationId xmlns:a16="http://schemas.microsoft.com/office/drawing/2014/main" id="{24FFC980-B8F8-4104-BD29-9E4739BF2E88}"/>
                </a:ext>
              </a:extLst>
            </p:cNvPr>
            <p:cNvSpPr txBox="1"/>
            <p:nvPr/>
          </p:nvSpPr>
          <p:spPr>
            <a:xfrm>
              <a:off x="8643068" y="2989645"/>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sp>
          <p:nvSpPr>
            <p:cNvPr id="89" name="TextBox 88">
              <a:extLst>
                <a:ext uri="{FF2B5EF4-FFF2-40B4-BE49-F238E27FC236}">
                  <a16:creationId xmlns:a16="http://schemas.microsoft.com/office/drawing/2014/main" id="{A8992FB4-AC87-4A2E-ABE7-D357DAF6CC94}"/>
                </a:ext>
              </a:extLst>
            </p:cNvPr>
            <p:cNvSpPr txBox="1"/>
            <p:nvPr/>
          </p:nvSpPr>
          <p:spPr>
            <a:xfrm>
              <a:off x="9128509" y="2989645"/>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sp>
          <p:nvSpPr>
            <p:cNvPr id="140" name="TextBox 139">
              <a:extLst>
                <a:ext uri="{FF2B5EF4-FFF2-40B4-BE49-F238E27FC236}">
                  <a16:creationId xmlns:a16="http://schemas.microsoft.com/office/drawing/2014/main" id="{21E35A85-709D-447D-9DF8-3F63EC5F1F9C}"/>
                </a:ext>
              </a:extLst>
            </p:cNvPr>
            <p:cNvSpPr txBox="1"/>
            <p:nvPr/>
          </p:nvSpPr>
          <p:spPr>
            <a:xfrm>
              <a:off x="8643068" y="2512567"/>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sp>
          <p:nvSpPr>
            <p:cNvPr id="141" name="TextBox 140">
              <a:extLst>
                <a:ext uri="{FF2B5EF4-FFF2-40B4-BE49-F238E27FC236}">
                  <a16:creationId xmlns:a16="http://schemas.microsoft.com/office/drawing/2014/main" id="{E360658A-4B2A-4672-B7A6-651A8BD8E72D}"/>
                </a:ext>
              </a:extLst>
            </p:cNvPr>
            <p:cNvSpPr txBox="1"/>
            <p:nvPr/>
          </p:nvSpPr>
          <p:spPr>
            <a:xfrm>
              <a:off x="9128509" y="2512567"/>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sp>
          <p:nvSpPr>
            <p:cNvPr id="142" name="TextBox 141">
              <a:extLst>
                <a:ext uri="{FF2B5EF4-FFF2-40B4-BE49-F238E27FC236}">
                  <a16:creationId xmlns:a16="http://schemas.microsoft.com/office/drawing/2014/main" id="{D11CF1AF-D350-42C1-AF56-3F614BB8CF08}"/>
                </a:ext>
              </a:extLst>
            </p:cNvPr>
            <p:cNvSpPr txBox="1"/>
            <p:nvPr/>
          </p:nvSpPr>
          <p:spPr>
            <a:xfrm>
              <a:off x="8643068" y="2035489"/>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sp>
          <p:nvSpPr>
            <p:cNvPr id="143" name="TextBox 142">
              <a:extLst>
                <a:ext uri="{FF2B5EF4-FFF2-40B4-BE49-F238E27FC236}">
                  <a16:creationId xmlns:a16="http://schemas.microsoft.com/office/drawing/2014/main" id="{A80BFA12-883B-4E31-8C7F-1454B1333EE7}"/>
                </a:ext>
              </a:extLst>
            </p:cNvPr>
            <p:cNvSpPr txBox="1"/>
            <p:nvPr/>
          </p:nvSpPr>
          <p:spPr>
            <a:xfrm>
              <a:off x="9128509" y="2035489"/>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sp>
          <p:nvSpPr>
            <p:cNvPr id="144" name="TextBox 143">
              <a:extLst>
                <a:ext uri="{FF2B5EF4-FFF2-40B4-BE49-F238E27FC236}">
                  <a16:creationId xmlns:a16="http://schemas.microsoft.com/office/drawing/2014/main" id="{54407E39-B8DD-4CB4-99AF-0C85A5DC5C77}"/>
                </a:ext>
              </a:extLst>
            </p:cNvPr>
            <p:cNvSpPr txBox="1"/>
            <p:nvPr/>
          </p:nvSpPr>
          <p:spPr>
            <a:xfrm>
              <a:off x="9629030" y="2989645"/>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sp>
          <p:nvSpPr>
            <p:cNvPr id="145" name="TextBox 144">
              <a:extLst>
                <a:ext uri="{FF2B5EF4-FFF2-40B4-BE49-F238E27FC236}">
                  <a16:creationId xmlns:a16="http://schemas.microsoft.com/office/drawing/2014/main" id="{420AB3E6-C067-41BE-82FD-3D2A41675C52}"/>
                </a:ext>
              </a:extLst>
            </p:cNvPr>
            <p:cNvSpPr txBox="1"/>
            <p:nvPr/>
          </p:nvSpPr>
          <p:spPr>
            <a:xfrm>
              <a:off x="10114471" y="2989645"/>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sp>
          <p:nvSpPr>
            <p:cNvPr id="147" name="TextBox 146">
              <a:extLst>
                <a:ext uri="{FF2B5EF4-FFF2-40B4-BE49-F238E27FC236}">
                  <a16:creationId xmlns:a16="http://schemas.microsoft.com/office/drawing/2014/main" id="{BE867AA1-155B-479D-82C2-3638235C52E6}"/>
                </a:ext>
              </a:extLst>
            </p:cNvPr>
            <p:cNvSpPr txBox="1"/>
            <p:nvPr/>
          </p:nvSpPr>
          <p:spPr>
            <a:xfrm>
              <a:off x="10114471" y="2512567"/>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sp>
          <p:nvSpPr>
            <p:cNvPr id="150" name="TextBox 149">
              <a:extLst>
                <a:ext uri="{FF2B5EF4-FFF2-40B4-BE49-F238E27FC236}">
                  <a16:creationId xmlns:a16="http://schemas.microsoft.com/office/drawing/2014/main" id="{138AA25D-E3D4-44DA-A0FF-D49501C938F9}"/>
                </a:ext>
              </a:extLst>
            </p:cNvPr>
            <p:cNvSpPr txBox="1"/>
            <p:nvPr/>
          </p:nvSpPr>
          <p:spPr>
            <a:xfrm>
              <a:off x="10607452" y="2989645"/>
              <a:ext cx="429275" cy="431952"/>
            </a:xfrm>
            <a:prstGeom prst="rect">
              <a:avLst/>
            </a:prstGeom>
            <a:solidFill>
              <a:schemeClr val="accent2"/>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W</a:t>
              </a:r>
            </a:p>
          </p:txBody>
        </p:sp>
      </p:grpSp>
    </p:spTree>
    <p:extLst>
      <p:ext uri="{BB962C8B-B14F-4D97-AF65-F5344CB8AC3E}">
        <p14:creationId xmlns:p14="http://schemas.microsoft.com/office/powerpoint/2010/main" val="1242842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750"/>
                                        <p:tgtEl>
                                          <p:spTgt spid="117"/>
                                        </p:tgtEl>
                                        <p:attrNameLst>
                                          <p:attrName>ppt_y</p:attrName>
                                        </p:attrNameLst>
                                      </p:cBhvr>
                                      <p:tavLst>
                                        <p:tav tm="0">
                                          <p:val>
                                            <p:strVal val="#ppt_y+#ppt_h*1.125000"/>
                                          </p:val>
                                        </p:tav>
                                        <p:tav tm="100000">
                                          <p:val>
                                            <p:strVal val="#ppt_y"/>
                                          </p:val>
                                        </p:tav>
                                      </p:tavLst>
                                    </p:anim>
                                    <p:animEffect transition="in" filter="wipe(up)">
                                      <p:cBhvr>
                                        <p:cTn id="8" dur="750"/>
                                        <p:tgtEl>
                                          <p:spTgt spid="1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additive="base">
                                        <p:cTn id="13" dur="750"/>
                                        <p:tgtEl>
                                          <p:spTgt spid="116"/>
                                        </p:tgtEl>
                                        <p:attrNameLst>
                                          <p:attrName>ppt_y</p:attrName>
                                        </p:attrNameLst>
                                      </p:cBhvr>
                                      <p:tavLst>
                                        <p:tav tm="0">
                                          <p:val>
                                            <p:strVal val="#ppt_y+#ppt_h*1.125000"/>
                                          </p:val>
                                        </p:tav>
                                        <p:tav tm="100000">
                                          <p:val>
                                            <p:strVal val="#ppt_y"/>
                                          </p:val>
                                        </p:tav>
                                      </p:tavLst>
                                    </p:anim>
                                    <p:animEffect transition="in" filter="wipe(up)">
                                      <p:cBhvr>
                                        <p:cTn id="14" dur="750"/>
                                        <p:tgtEl>
                                          <p:spTgt spid="11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anim calcmode="lin" valueType="num">
                                      <p:cBhvr additive="base">
                                        <p:cTn id="19" dur="750"/>
                                        <p:tgtEl>
                                          <p:spTgt spid="156"/>
                                        </p:tgtEl>
                                        <p:attrNameLst>
                                          <p:attrName>ppt_y</p:attrName>
                                        </p:attrNameLst>
                                      </p:cBhvr>
                                      <p:tavLst>
                                        <p:tav tm="0">
                                          <p:val>
                                            <p:strVal val="#ppt_y+#ppt_h*1.125000"/>
                                          </p:val>
                                        </p:tav>
                                        <p:tav tm="100000">
                                          <p:val>
                                            <p:strVal val="#ppt_y"/>
                                          </p:val>
                                        </p:tav>
                                      </p:tavLst>
                                    </p:anim>
                                    <p:animEffect transition="in" filter="wipe(up)">
                                      <p:cBhvr>
                                        <p:cTn id="20" dur="750"/>
                                        <p:tgtEl>
                                          <p:spTgt spid="15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750"/>
                                        <p:tgtEl>
                                          <p:spTgt spid="69"/>
                                        </p:tgtEl>
                                        <p:attrNameLst>
                                          <p:attrName>ppt_y</p:attrName>
                                        </p:attrNameLst>
                                      </p:cBhvr>
                                      <p:tavLst>
                                        <p:tav tm="0">
                                          <p:val>
                                            <p:strVal val="#ppt_y+#ppt_h*1.125000"/>
                                          </p:val>
                                        </p:tav>
                                        <p:tav tm="100000">
                                          <p:val>
                                            <p:strVal val="#ppt_y"/>
                                          </p:val>
                                        </p:tav>
                                      </p:tavLst>
                                    </p:anim>
                                    <p:animEffect transition="in" filter="wipe(up)">
                                      <p:cBhvr>
                                        <p:cTn id="26" dur="750"/>
                                        <p:tgtEl>
                                          <p:spTgt spid="6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154"/>
                                        </p:tgtEl>
                                        <p:attrNameLst>
                                          <p:attrName>style.visibility</p:attrName>
                                        </p:attrNameLst>
                                      </p:cBhvr>
                                      <p:to>
                                        <p:strVal val="visible"/>
                                      </p:to>
                                    </p:set>
                                    <p:animEffect transition="in" filter="wipe(down)">
                                      <p:cBhvr>
                                        <p:cTn id="30" dur="500"/>
                                        <p:tgtEl>
                                          <p:spTgt spid="154"/>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animEffect transition="in" filter="barn(outVertical)">
                                      <p:cBhvr>
                                        <p:cTn id="33" dur="500"/>
                                        <p:tgtEl>
                                          <p:spTgt spid="155"/>
                                        </p:tgtEl>
                                      </p:cBhvr>
                                    </p:animEffect>
                                  </p:childTnLst>
                                </p:cTn>
                              </p:par>
                              <p:par>
                                <p:cTn id="34" presetID="16" presetClass="entr" presetSubtype="37" fill="hold"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barn(outVertical)">
                                      <p:cBhvr>
                                        <p:cTn id="3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455995" y="620428"/>
            <a:ext cx="7569205" cy="795089"/>
          </a:xfrm>
        </p:spPr>
        <p:txBody>
          <a:bodyPr/>
          <a:lstStyle/>
          <a:p>
            <a:r>
              <a:rPr lang="en-US" dirty="0"/>
              <a:t>Your foundation should align to your desired </a:t>
            </a:r>
            <a:r>
              <a:rPr lang="en-US" dirty="0">
                <a:solidFill>
                  <a:schemeClr val="tx2"/>
                </a:solidFill>
              </a:rPr>
              <a:t>Cloud Operating Model</a:t>
            </a:r>
          </a:p>
        </p:txBody>
      </p:sp>
      <p:grpSp>
        <p:nvGrpSpPr>
          <p:cNvPr id="131" name="Group 130">
            <a:extLst>
              <a:ext uri="{FF2B5EF4-FFF2-40B4-BE49-F238E27FC236}">
                <a16:creationId xmlns:a16="http://schemas.microsoft.com/office/drawing/2014/main" id="{E9836393-607F-417C-9AA9-24005C4D0025}"/>
              </a:ext>
            </a:extLst>
          </p:cNvPr>
          <p:cNvGrpSpPr/>
          <p:nvPr/>
        </p:nvGrpSpPr>
        <p:grpSpPr>
          <a:xfrm>
            <a:off x="6062318" y="1633276"/>
            <a:ext cx="3233453" cy="2269973"/>
            <a:chOff x="6062318" y="1633276"/>
            <a:chExt cx="3233453" cy="2269973"/>
          </a:xfrm>
        </p:grpSpPr>
        <p:pic>
          <p:nvPicPr>
            <p:cNvPr id="30" name="Graphic 29" descr="Cloud">
              <a:extLst>
                <a:ext uri="{FF2B5EF4-FFF2-40B4-BE49-F238E27FC236}">
                  <a16:creationId xmlns:a16="http://schemas.microsoft.com/office/drawing/2014/main" id="{B945A471-8B72-4D68-BCBF-23CDEF1DA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6062318" y="1633276"/>
              <a:ext cx="3233453" cy="1912494"/>
            </a:xfrm>
            <a:prstGeom prst="rect">
              <a:avLst/>
            </a:prstGeom>
          </p:spPr>
        </p:pic>
        <p:sp>
          <p:nvSpPr>
            <p:cNvPr id="34" name="Rectangle 33">
              <a:extLst>
                <a:ext uri="{FF2B5EF4-FFF2-40B4-BE49-F238E27FC236}">
                  <a16:creationId xmlns:a16="http://schemas.microsoft.com/office/drawing/2014/main" id="{4A08FA7F-91C3-40EE-A86D-14EE59460021}"/>
                </a:ext>
              </a:extLst>
            </p:cNvPr>
            <p:cNvSpPr/>
            <p:nvPr/>
          </p:nvSpPr>
          <p:spPr bwMode="auto">
            <a:xfrm>
              <a:off x="7121472" y="2935708"/>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F52B27A2-1CB4-4011-B5DD-8C594A368BD7}"/>
                </a:ext>
              </a:extLst>
            </p:cNvPr>
            <p:cNvSpPr txBox="1"/>
            <p:nvPr/>
          </p:nvSpPr>
          <p:spPr>
            <a:xfrm>
              <a:off x="7122783" y="2111061"/>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38" name="TextBox 37">
              <a:extLst>
                <a:ext uri="{FF2B5EF4-FFF2-40B4-BE49-F238E27FC236}">
                  <a16:creationId xmlns:a16="http://schemas.microsoft.com/office/drawing/2014/main" id="{47299A42-AFEB-4051-9DCB-294BD3DF97AD}"/>
                </a:ext>
              </a:extLst>
            </p:cNvPr>
            <p:cNvSpPr txBox="1"/>
            <p:nvPr/>
          </p:nvSpPr>
          <p:spPr>
            <a:xfrm>
              <a:off x="712278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39" name="TextBox 38">
              <a:extLst>
                <a:ext uri="{FF2B5EF4-FFF2-40B4-BE49-F238E27FC236}">
                  <a16:creationId xmlns:a16="http://schemas.microsoft.com/office/drawing/2014/main" id="{94A44DD6-F2CA-42B3-BA3E-F9D4CED4FFBB}"/>
                </a:ext>
              </a:extLst>
            </p:cNvPr>
            <p:cNvSpPr txBox="1"/>
            <p:nvPr/>
          </p:nvSpPr>
          <p:spPr>
            <a:xfrm>
              <a:off x="7545464"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44" name="Rectangle 43">
              <a:extLst>
                <a:ext uri="{FF2B5EF4-FFF2-40B4-BE49-F238E27FC236}">
                  <a16:creationId xmlns:a16="http://schemas.microsoft.com/office/drawing/2014/main" id="{6EDD003E-97A8-4319-A111-D5A7239BE1EF}"/>
                </a:ext>
              </a:extLst>
            </p:cNvPr>
            <p:cNvSpPr/>
            <p:nvPr/>
          </p:nvSpPr>
          <p:spPr bwMode="auto">
            <a:xfrm>
              <a:off x="8056123" y="2935708"/>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A3EBC309-A255-4EEC-81AF-2F4C502D0832}"/>
                </a:ext>
              </a:extLst>
            </p:cNvPr>
            <p:cNvSpPr txBox="1"/>
            <p:nvPr/>
          </p:nvSpPr>
          <p:spPr>
            <a:xfrm>
              <a:off x="805612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47" name="Rectangle 46">
              <a:extLst>
                <a:ext uri="{FF2B5EF4-FFF2-40B4-BE49-F238E27FC236}">
                  <a16:creationId xmlns:a16="http://schemas.microsoft.com/office/drawing/2014/main" id="{03D7A5D5-97E5-4AA0-942E-807805676B0F}"/>
                </a:ext>
              </a:extLst>
            </p:cNvPr>
            <p:cNvSpPr/>
            <p:nvPr/>
          </p:nvSpPr>
          <p:spPr bwMode="auto">
            <a:xfrm>
              <a:off x="7121471" y="3114594"/>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D312A9AB-1B7F-4DC0-B4EA-4ECF0CEFF5F5}"/>
                </a:ext>
              </a:extLst>
            </p:cNvPr>
            <p:cNvSpPr txBox="1"/>
            <p:nvPr/>
          </p:nvSpPr>
          <p:spPr>
            <a:xfrm>
              <a:off x="6479072" y="3626250"/>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Enterprise Operations</a:t>
              </a:r>
            </a:p>
          </p:txBody>
        </p:sp>
      </p:grpSp>
      <p:grpSp>
        <p:nvGrpSpPr>
          <p:cNvPr id="130" name="Group 129">
            <a:extLst>
              <a:ext uri="{FF2B5EF4-FFF2-40B4-BE49-F238E27FC236}">
                <a16:creationId xmlns:a16="http://schemas.microsoft.com/office/drawing/2014/main" id="{3BB1182B-8217-48C0-ADCC-A7887AD7A0A9}"/>
              </a:ext>
            </a:extLst>
          </p:cNvPr>
          <p:cNvGrpSpPr/>
          <p:nvPr/>
        </p:nvGrpSpPr>
        <p:grpSpPr>
          <a:xfrm>
            <a:off x="3137669" y="2973299"/>
            <a:ext cx="3233453" cy="2269973"/>
            <a:chOff x="3137669" y="2973299"/>
            <a:chExt cx="3233453" cy="2269973"/>
          </a:xfrm>
        </p:grpSpPr>
        <p:pic>
          <p:nvPicPr>
            <p:cNvPr id="60" name="Graphic 59" descr="Cloud">
              <a:extLst>
                <a:ext uri="{FF2B5EF4-FFF2-40B4-BE49-F238E27FC236}">
                  <a16:creationId xmlns:a16="http://schemas.microsoft.com/office/drawing/2014/main" id="{69E196EC-BDA0-4F42-8853-C1DB57494B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3137669" y="2973299"/>
              <a:ext cx="3233453" cy="1912494"/>
            </a:xfrm>
            <a:prstGeom prst="rect">
              <a:avLst/>
            </a:prstGeom>
          </p:spPr>
        </p:pic>
        <p:sp>
          <p:nvSpPr>
            <p:cNvPr id="61" name="Rectangle 60">
              <a:extLst>
                <a:ext uri="{FF2B5EF4-FFF2-40B4-BE49-F238E27FC236}">
                  <a16:creationId xmlns:a16="http://schemas.microsoft.com/office/drawing/2014/main" id="{C7A8BFD3-7AA1-4AE7-814F-77A7727C25A5}"/>
                </a:ext>
              </a:extLst>
            </p:cNvPr>
            <p:cNvSpPr/>
            <p:nvPr/>
          </p:nvSpPr>
          <p:spPr bwMode="auto">
            <a:xfrm>
              <a:off x="4196823" y="4275731"/>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2EECF768-5BE9-4C27-B64F-4003824F7548}"/>
                </a:ext>
              </a:extLst>
            </p:cNvPr>
            <p:cNvSpPr txBox="1"/>
            <p:nvPr/>
          </p:nvSpPr>
          <p:spPr>
            <a:xfrm>
              <a:off x="4198134" y="3451084"/>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64" name="TextBox 63">
              <a:extLst>
                <a:ext uri="{FF2B5EF4-FFF2-40B4-BE49-F238E27FC236}">
                  <a16:creationId xmlns:a16="http://schemas.microsoft.com/office/drawing/2014/main" id="{2AD9E970-284D-4BDD-BE67-34B76173F9DD}"/>
                </a:ext>
              </a:extLst>
            </p:cNvPr>
            <p:cNvSpPr txBox="1"/>
            <p:nvPr/>
          </p:nvSpPr>
          <p:spPr>
            <a:xfrm>
              <a:off x="4198134"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65" name="TextBox 64">
              <a:extLst>
                <a:ext uri="{FF2B5EF4-FFF2-40B4-BE49-F238E27FC236}">
                  <a16:creationId xmlns:a16="http://schemas.microsoft.com/office/drawing/2014/main" id="{F3E824E0-764D-4CBF-AACB-D9A111F4D2A4}"/>
                </a:ext>
              </a:extLst>
            </p:cNvPr>
            <p:cNvSpPr txBox="1"/>
            <p:nvPr/>
          </p:nvSpPr>
          <p:spPr>
            <a:xfrm>
              <a:off x="4620815"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70" name="Rectangle 69">
              <a:extLst>
                <a:ext uri="{FF2B5EF4-FFF2-40B4-BE49-F238E27FC236}">
                  <a16:creationId xmlns:a16="http://schemas.microsoft.com/office/drawing/2014/main" id="{C165EDF7-F256-4177-93C7-26CF1CC98125}"/>
                </a:ext>
              </a:extLst>
            </p:cNvPr>
            <p:cNvSpPr/>
            <p:nvPr/>
          </p:nvSpPr>
          <p:spPr bwMode="auto">
            <a:xfrm>
              <a:off x="4196822" y="4454617"/>
              <a:ext cx="786384"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C45E9A7A-CDF9-4ABC-A948-D0795F6CDACE}"/>
                </a:ext>
              </a:extLst>
            </p:cNvPr>
            <p:cNvSpPr txBox="1"/>
            <p:nvPr/>
          </p:nvSpPr>
          <p:spPr>
            <a:xfrm>
              <a:off x="3554423" y="4966273"/>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Central Operations</a:t>
              </a:r>
            </a:p>
          </p:txBody>
        </p:sp>
      </p:grpSp>
      <p:grpSp>
        <p:nvGrpSpPr>
          <p:cNvPr id="129" name="Group 128">
            <a:extLst>
              <a:ext uri="{FF2B5EF4-FFF2-40B4-BE49-F238E27FC236}">
                <a16:creationId xmlns:a16="http://schemas.microsoft.com/office/drawing/2014/main" id="{C0B48485-99C1-4F55-B0FF-5A5F22AFF84B}"/>
              </a:ext>
            </a:extLst>
          </p:cNvPr>
          <p:cNvGrpSpPr/>
          <p:nvPr/>
        </p:nvGrpSpPr>
        <p:grpSpPr>
          <a:xfrm>
            <a:off x="213020" y="4313321"/>
            <a:ext cx="3233453" cy="2269973"/>
            <a:chOff x="213020" y="4313321"/>
            <a:chExt cx="3233453" cy="2269973"/>
          </a:xfrm>
        </p:grpSpPr>
        <p:pic>
          <p:nvPicPr>
            <p:cNvPr id="73" name="Graphic 72" descr="Cloud">
              <a:extLst>
                <a:ext uri="{FF2B5EF4-FFF2-40B4-BE49-F238E27FC236}">
                  <a16:creationId xmlns:a16="http://schemas.microsoft.com/office/drawing/2014/main" id="{CD653EBE-E70C-4965-A510-F7F32B0303F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213020" y="4313321"/>
              <a:ext cx="3233453" cy="1912494"/>
            </a:xfrm>
            <a:prstGeom prst="rect">
              <a:avLst/>
            </a:prstGeom>
          </p:spPr>
        </p:pic>
        <p:sp>
          <p:nvSpPr>
            <p:cNvPr id="75" name="TextBox 74">
              <a:extLst>
                <a:ext uri="{FF2B5EF4-FFF2-40B4-BE49-F238E27FC236}">
                  <a16:creationId xmlns:a16="http://schemas.microsoft.com/office/drawing/2014/main" id="{BE6CBB67-6BA7-4971-ADE9-77BEA3643504}"/>
                </a:ext>
              </a:extLst>
            </p:cNvPr>
            <p:cNvSpPr txBox="1"/>
            <p:nvPr/>
          </p:nvSpPr>
          <p:spPr>
            <a:xfrm>
              <a:off x="1273485" y="531573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81" name="TextBox 80">
              <a:extLst>
                <a:ext uri="{FF2B5EF4-FFF2-40B4-BE49-F238E27FC236}">
                  <a16:creationId xmlns:a16="http://schemas.microsoft.com/office/drawing/2014/main" id="{55FB2B2E-817D-4BF2-8EA9-139AA6637ADC}"/>
                </a:ext>
              </a:extLst>
            </p:cNvPr>
            <p:cNvSpPr txBox="1"/>
            <p:nvPr/>
          </p:nvSpPr>
          <p:spPr>
            <a:xfrm>
              <a:off x="411480" y="6306295"/>
              <a:ext cx="2902992"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Decentralized Operations</a:t>
              </a:r>
            </a:p>
          </p:txBody>
        </p:sp>
      </p:grpSp>
      <p:grpSp>
        <p:nvGrpSpPr>
          <p:cNvPr id="123" name="Group 122">
            <a:extLst>
              <a:ext uri="{FF2B5EF4-FFF2-40B4-BE49-F238E27FC236}">
                <a16:creationId xmlns:a16="http://schemas.microsoft.com/office/drawing/2014/main" id="{4EBFBBCD-D26A-48C5-A737-CF4D07A12F57}"/>
              </a:ext>
            </a:extLst>
          </p:cNvPr>
          <p:cNvGrpSpPr/>
          <p:nvPr/>
        </p:nvGrpSpPr>
        <p:grpSpPr>
          <a:xfrm>
            <a:off x="8475198" y="173123"/>
            <a:ext cx="3534240" cy="2390103"/>
            <a:chOff x="8475198" y="173123"/>
            <a:chExt cx="3534240" cy="2390103"/>
          </a:xfrm>
        </p:grpSpPr>
        <p:sp>
          <p:nvSpPr>
            <p:cNvPr id="120" name="Rectangle 119">
              <a:extLst>
                <a:ext uri="{FF2B5EF4-FFF2-40B4-BE49-F238E27FC236}">
                  <a16:creationId xmlns:a16="http://schemas.microsoft.com/office/drawing/2014/main" id="{1549FF41-BBCA-4D5C-A9B2-CEF4B2A7054C}"/>
                </a:ext>
              </a:extLst>
            </p:cNvPr>
            <p:cNvSpPr/>
            <p:nvPr/>
          </p:nvSpPr>
          <p:spPr bwMode="auto">
            <a:xfrm>
              <a:off x="9061407" y="707862"/>
              <a:ext cx="2390122" cy="821649"/>
            </a:xfrm>
            <a:prstGeom prst="rect">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D4AE17B4-DE2E-4B89-87E5-FA2A25683CBA}"/>
                </a:ext>
              </a:extLst>
            </p:cNvPr>
            <p:cNvCxnSpPr>
              <a:cxnSpLocks/>
            </p:cNvCxnSpPr>
            <p:nvPr/>
          </p:nvCxnSpPr>
          <p:spPr>
            <a:xfrm>
              <a:off x="10256468" y="826185"/>
              <a:ext cx="0" cy="687572"/>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03E0485-385D-4118-879E-557286FBDF47}"/>
                </a:ext>
              </a:extLst>
            </p:cNvPr>
            <p:cNvSpPr txBox="1"/>
            <p:nvPr/>
          </p:nvSpPr>
          <p:spPr>
            <a:xfrm>
              <a:off x="9403722" y="2286227"/>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Distributed Operations</a:t>
              </a:r>
            </a:p>
          </p:txBody>
        </p:sp>
        <p:grpSp>
          <p:nvGrpSpPr>
            <p:cNvPr id="10" name="Group 9">
              <a:extLst>
                <a:ext uri="{FF2B5EF4-FFF2-40B4-BE49-F238E27FC236}">
                  <a16:creationId xmlns:a16="http://schemas.microsoft.com/office/drawing/2014/main" id="{36DC2182-67EA-488C-BAC4-3A0A29A9D952}"/>
                </a:ext>
              </a:extLst>
            </p:cNvPr>
            <p:cNvGrpSpPr/>
            <p:nvPr/>
          </p:nvGrpSpPr>
          <p:grpSpPr>
            <a:xfrm>
              <a:off x="10157905" y="1226104"/>
              <a:ext cx="834976" cy="949629"/>
              <a:chOff x="10164674" y="-2265641"/>
              <a:chExt cx="834976" cy="949629"/>
            </a:xfrm>
          </p:grpSpPr>
          <p:pic>
            <p:nvPicPr>
              <p:cNvPr id="7" name="Graphic 6" descr="Building">
                <a:extLst>
                  <a:ext uri="{FF2B5EF4-FFF2-40B4-BE49-F238E27FC236}">
                    <a16:creationId xmlns:a16="http://schemas.microsoft.com/office/drawing/2014/main" id="{D8783B54-963E-4E7E-9D13-A52BFA4335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661" y="-1956001"/>
                <a:ext cx="639989" cy="639989"/>
              </a:xfrm>
              <a:prstGeom prst="rect">
                <a:avLst/>
              </a:prstGeom>
            </p:spPr>
          </p:pic>
          <p:pic>
            <p:nvPicPr>
              <p:cNvPr id="9" name="Graphic 8" descr="Cloud">
                <a:extLst>
                  <a:ext uri="{FF2B5EF4-FFF2-40B4-BE49-F238E27FC236}">
                    <a16:creationId xmlns:a16="http://schemas.microsoft.com/office/drawing/2014/main" id="{38A57580-6AD1-4700-A69B-BE3C778F2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4674" y="-2265641"/>
                <a:ext cx="548562" cy="548562"/>
              </a:xfrm>
              <a:prstGeom prst="rect">
                <a:avLst/>
              </a:prstGeom>
            </p:spPr>
          </p:pic>
        </p:grpSp>
        <p:grpSp>
          <p:nvGrpSpPr>
            <p:cNvPr id="117" name="Group 116">
              <a:extLst>
                <a:ext uri="{FF2B5EF4-FFF2-40B4-BE49-F238E27FC236}">
                  <a16:creationId xmlns:a16="http://schemas.microsoft.com/office/drawing/2014/main" id="{FA327167-1DCD-48AF-9972-076C6B8A5651}"/>
                </a:ext>
              </a:extLst>
            </p:cNvPr>
            <p:cNvGrpSpPr/>
            <p:nvPr/>
          </p:nvGrpSpPr>
          <p:grpSpPr>
            <a:xfrm>
              <a:off x="8475198" y="173123"/>
              <a:ext cx="1153849" cy="1153849"/>
              <a:chOff x="8475198" y="173123"/>
              <a:chExt cx="1153849" cy="1153849"/>
            </a:xfrm>
          </p:grpSpPr>
          <p:pic>
            <p:nvPicPr>
              <p:cNvPr id="16" name="Graphic 15" descr="Cloud">
                <a:extLst>
                  <a:ext uri="{FF2B5EF4-FFF2-40B4-BE49-F238E27FC236}">
                    <a16:creationId xmlns:a16="http://schemas.microsoft.com/office/drawing/2014/main" id="{A14E5D3D-FE5C-4F9C-878F-C8AA67C89A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5198" y="173123"/>
                <a:ext cx="1153849" cy="1153849"/>
              </a:xfrm>
              <a:prstGeom prst="rect">
                <a:avLst/>
              </a:prstGeom>
            </p:spPr>
          </p:pic>
          <p:grpSp>
            <p:nvGrpSpPr>
              <p:cNvPr id="18" name="Group 17">
                <a:extLst>
                  <a:ext uri="{FF2B5EF4-FFF2-40B4-BE49-F238E27FC236}">
                    <a16:creationId xmlns:a16="http://schemas.microsoft.com/office/drawing/2014/main" id="{5C9AD63D-667A-4B11-9FE1-0A2F1AC40B78}"/>
                  </a:ext>
                </a:extLst>
              </p:cNvPr>
              <p:cNvGrpSpPr/>
              <p:nvPr/>
            </p:nvGrpSpPr>
            <p:grpSpPr>
              <a:xfrm>
                <a:off x="8865085" y="574198"/>
                <a:ext cx="420682" cy="369013"/>
                <a:chOff x="6877619" y="-2154304"/>
                <a:chExt cx="1300412" cy="1140693"/>
              </a:xfrm>
            </p:grpSpPr>
            <p:sp>
              <p:nvSpPr>
                <p:cNvPr id="84" name="Rectangle 83">
                  <a:extLst>
                    <a:ext uri="{FF2B5EF4-FFF2-40B4-BE49-F238E27FC236}">
                      <a16:creationId xmlns:a16="http://schemas.microsoft.com/office/drawing/2014/main" id="{AEC1AD76-DA95-479C-92AA-D34D07CECAAF}"/>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D50D9E6-E57F-4328-9EAA-B1E8A79B3775}"/>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86" name="TextBox 85">
                  <a:extLst>
                    <a:ext uri="{FF2B5EF4-FFF2-40B4-BE49-F238E27FC236}">
                      <a16:creationId xmlns:a16="http://schemas.microsoft.com/office/drawing/2014/main" id="{D589D9B3-C3E2-4B8E-B5CB-DD5AD3EC8F7D}"/>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87" name="TextBox 86">
                  <a:extLst>
                    <a:ext uri="{FF2B5EF4-FFF2-40B4-BE49-F238E27FC236}">
                      <a16:creationId xmlns:a16="http://schemas.microsoft.com/office/drawing/2014/main" id="{7813E3E0-3A53-4A9E-85D5-1291078644C6}"/>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88" name="Rectangle 87">
                  <a:extLst>
                    <a:ext uri="{FF2B5EF4-FFF2-40B4-BE49-F238E27FC236}">
                      <a16:creationId xmlns:a16="http://schemas.microsoft.com/office/drawing/2014/main" id="{D56A69F3-B00A-47C9-8179-9F8ECAA9C603}"/>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433DF2A4-89A0-48A9-929C-BD2F4C2DE264}"/>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90" name="Rectangle 89">
                  <a:extLst>
                    <a:ext uri="{FF2B5EF4-FFF2-40B4-BE49-F238E27FC236}">
                      <a16:creationId xmlns:a16="http://schemas.microsoft.com/office/drawing/2014/main" id="{96FA055D-0173-4930-BA5B-66EC85A9D11D}"/>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grpSp>
        </p:grpSp>
        <p:grpSp>
          <p:nvGrpSpPr>
            <p:cNvPr id="106" name="Group 105">
              <a:extLst>
                <a:ext uri="{FF2B5EF4-FFF2-40B4-BE49-F238E27FC236}">
                  <a16:creationId xmlns:a16="http://schemas.microsoft.com/office/drawing/2014/main" id="{B5EE90B2-2CB3-46FE-8DAE-426CB61F554B}"/>
                </a:ext>
              </a:extLst>
            </p:cNvPr>
            <p:cNvGrpSpPr/>
            <p:nvPr/>
          </p:nvGrpSpPr>
          <p:grpSpPr>
            <a:xfrm>
              <a:off x="9665393" y="173123"/>
              <a:ext cx="1153849" cy="1153849"/>
              <a:chOff x="9680221" y="173123"/>
              <a:chExt cx="1153849" cy="1153849"/>
            </a:xfrm>
          </p:grpSpPr>
          <p:pic>
            <p:nvPicPr>
              <p:cNvPr id="105" name="Graphic 104" descr="Cloud">
                <a:extLst>
                  <a:ext uri="{FF2B5EF4-FFF2-40B4-BE49-F238E27FC236}">
                    <a16:creationId xmlns:a16="http://schemas.microsoft.com/office/drawing/2014/main" id="{EA4FBE1D-3105-447D-8E14-9BF02E15D1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97" name="Group 96">
                <a:extLst>
                  <a:ext uri="{FF2B5EF4-FFF2-40B4-BE49-F238E27FC236}">
                    <a16:creationId xmlns:a16="http://schemas.microsoft.com/office/drawing/2014/main" id="{93F655E9-3BF2-463E-BE53-2C92174C68E6}"/>
                  </a:ext>
                </a:extLst>
              </p:cNvPr>
              <p:cNvGrpSpPr/>
              <p:nvPr/>
            </p:nvGrpSpPr>
            <p:grpSpPr>
              <a:xfrm>
                <a:off x="10070108" y="574198"/>
                <a:ext cx="420682" cy="369013"/>
                <a:chOff x="6877619" y="-2154304"/>
                <a:chExt cx="1300412" cy="1140693"/>
              </a:xfrm>
            </p:grpSpPr>
            <p:sp>
              <p:nvSpPr>
                <p:cNvPr id="98" name="Rectangle 97">
                  <a:extLst>
                    <a:ext uri="{FF2B5EF4-FFF2-40B4-BE49-F238E27FC236}">
                      <a16:creationId xmlns:a16="http://schemas.microsoft.com/office/drawing/2014/main" id="{81072203-76A6-47B3-A00B-BBD911C9D460}"/>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0296FC14-DC23-4968-9F5D-C8FDE317E822}"/>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0" name="TextBox 99">
                  <a:extLst>
                    <a:ext uri="{FF2B5EF4-FFF2-40B4-BE49-F238E27FC236}">
                      <a16:creationId xmlns:a16="http://schemas.microsoft.com/office/drawing/2014/main" id="{F6C7302A-DF4F-42CC-9E92-C55A2D31071C}"/>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1" name="TextBox 100">
                  <a:extLst>
                    <a:ext uri="{FF2B5EF4-FFF2-40B4-BE49-F238E27FC236}">
                      <a16:creationId xmlns:a16="http://schemas.microsoft.com/office/drawing/2014/main" id="{F609165F-DA20-47A1-A692-F13B0AB9AEE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2" name="Rectangle 101">
                  <a:extLst>
                    <a:ext uri="{FF2B5EF4-FFF2-40B4-BE49-F238E27FC236}">
                      <a16:creationId xmlns:a16="http://schemas.microsoft.com/office/drawing/2014/main" id="{25C4381A-E926-4D89-B5D5-BBE64EEEB3B7}"/>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1E9EE3E5-1B99-4A0C-900B-D86BF465F069}"/>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4" name="Rectangle 103">
                  <a:extLst>
                    <a:ext uri="{FF2B5EF4-FFF2-40B4-BE49-F238E27FC236}">
                      <a16:creationId xmlns:a16="http://schemas.microsoft.com/office/drawing/2014/main" id="{BCFCFEAF-CD3A-43FF-8F75-91404B202288}"/>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6F8D1D86-0931-444A-8F33-603EC713D6B5}"/>
                </a:ext>
              </a:extLst>
            </p:cNvPr>
            <p:cNvGrpSpPr/>
            <p:nvPr/>
          </p:nvGrpSpPr>
          <p:grpSpPr>
            <a:xfrm>
              <a:off x="10855589" y="173123"/>
              <a:ext cx="1153849" cy="1153849"/>
              <a:chOff x="9680221" y="173123"/>
              <a:chExt cx="1153849" cy="1153849"/>
            </a:xfrm>
          </p:grpSpPr>
          <p:pic>
            <p:nvPicPr>
              <p:cNvPr id="109" name="Graphic 108" descr="Cloud">
                <a:extLst>
                  <a:ext uri="{FF2B5EF4-FFF2-40B4-BE49-F238E27FC236}">
                    <a16:creationId xmlns:a16="http://schemas.microsoft.com/office/drawing/2014/main" id="{46E90127-52FB-4FEA-8D0D-BD9F9238C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08" name="Group 107">
                <a:extLst>
                  <a:ext uri="{FF2B5EF4-FFF2-40B4-BE49-F238E27FC236}">
                    <a16:creationId xmlns:a16="http://schemas.microsoft.com/office/drawing/2014/main" id="{AFBDA552-061C-4EFD-B263-D8570994CC8E}"/>
                  </a:ext>
                </a:extLst>
              </p:cNvPr>
              <p:cNvGrpSpPr/>
              <p:nvPr/>
            </p:nvGrpSpPr>
            <p:grpSpPr>
              <a:xfrm>
                <a:off x="10070108" y="574198"/>
                <a:ext cx="420682" cy="369013"/>
                <a:chOff x="6877619" y="-2154304"/>
                <a:chExt cx="1300412" cy="1140693"/>
              </a:xfrm>
            </p:grpSpPr>
            <p:sp>
              <p:nvSpPr>
                <p:cNvPr id="110" name="Rectangle 109">
                  <a:extLst>
                    <a:ext uri="{FF2B5EF4-FFF2-40B4-BE49-F238E27FC236}">
                      <a16:creationId xmlns:a16="http://schemas.microsoft.com/office/drawing/2014/main" id="{239E2698-3CD3-46CB-B332-BD5C80D2A7A5}"/>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158EA54E-AF14-4DFD-B67C-300CA394EE47}"/>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2" name="TextBox 111">
                  <a:extLst>
                    <a:ext uri="{FF2B5EF4-FFF2-40B4-BE49-F238E27FC236}">
                      <a16:creationId xmlns:a16="http://schemas.microsoft.com/office/drawing/2014/main" id="{9507255F-CC1B-4DF8-9A15-69A96C0C3542}"/>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3" name="TextBox 112">
                  <a:extLst>
                    <a:ext uri="{FF2B5EF4-FFF2-40B4-BE49-F238E27FC236}">
                      <a16:creationId xmlns:a16="http://schemas.microsoft.com/office/drawing/2014/main" id="{B5F0A3EB-5A2B-4C11-99D1-A89FE9B51D9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4" name="Rectangle 113">
                  <a:extLst>
                    <a:ext uri="{FF2B5EF4-FFF2-40B4-BE49-F238E27FC236}">
                      <a16:creationId xmlns:a16="http://schemas.microsoft.com/office/drawing/2014/main" id="{237C7B6B-AA82-4395-9817-298D5E5F4DBB}"/>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8478D060-7F6E-46D5-8DD7-D381BD6A9390}"/>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6" name="Rectangle 115">
                  <a:extLst>
                    <a:ext uri="{FF2B5EF4-FFF2-40B4-BE49-F238E27FC236}">
                      <a16:creationId xmlns:a16="http://schemas.microsoft.com/office/drawing/2014/main" id="{CF369607-7DD0-4596-8B16-EBF8D0766EDC}"/>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grpSp>
        </p:grpSp>
      </p:grpSp>
      <p:grpSp>
        <p:nvGrpSpPr>
          <p:cNvPr id="128" name="Group 127">
            <a:extLst>
              <a:ext uri="{FF2B5EF4-FFF2-40B4-BE49-F238E27FC236}">
                <a16:creationId xmlns:a16="http://schemas.microsoft.com/office/drawing/2014/main" id="{40C636F7-BEBF-4DD6-A236-56D9BEA682C3}"/>
              </a:ext>
            </a:extLst>
          </p:cNvPr>
          <p:cNvGrpSpPr/>
          <p:nvPr/>
        </p:nvGrpSpPr>
        <p:grpSpPr>
          <a:xfrm>
            <a:off x="9531625" y="5102779"/>
            <a:ext cx="2660375" cy="1442484"/>
            <a:chOff x="9810307" y="5415516"/>
            <a:chExt cx="2660375" cy="1442484"/>
          </a:xfrm>
        </p:grpSpPr>
        <p:sp>
          <p:nvSpPr>
            <p:cNvPr id="127" name="Rectangle 126">
              <a:extLst>
                <a:ext uri="{FF2B5EF4-FFF2-40B4-BE49-F238E27FC236}">
                  <a16:creationId xmlns:a16="http://schemas.microsoft.com/office/drawing/2014/main" id="{6D6B5867-060C-4A77-A934-BF7437B82F5F}"/>
                </a:ext>
              </a:extLst>
            </p:cNvPr>
            <p:cNvSpPr/>
            <p:nvPr/>
          </p:nvSpPr>
          <p:spPr bwMode="auto">
            <a:xfrm>
              <a:off x="9810307" y="5415516"/>
              <a:ext cx="2466404" cy="1442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058135AA-70BC-43E6-9979-88A8577600BF}"/>
                </a:ext>
              </a:extLst>
            </p:cNvPr>
            <p:cNvSpPr txBox="1"/>
            <p:nvPr/>
          </p:nvSpPr>
          <p:spPr>
            <a:xfrm>
              <a:off x="10679656" y="5817192"/>
              <a:ext cx="1528377" cy="184666"/>
            </a:xfrm>
            <a:prstGeom prst="rect">
              <a:avLst/>
            </a:prstGeom>
            <a:noFill/>
          </p:spPr>
          <p:txBody>
            <a:bodyPr wrap="square" lIns="0" tIns="0" rIns="0" bIns="0" rtlCol="0">
              <a:spAutoFit/>
            </a:bodyPr>
            <a:lstStyle/>
            <a:p>
              <a:pPr defTabSz="914367"/>
              <a:r>
                <a:rPr lang="en-US" sz="1200" dirty="0">
                  <a:solidFill>
                    <a:srgbClr val="000000"/>
                  </a:solidFill>
                  <a:latin typeface="Segoe UI"/>
                </a:rPr>
                <a:t>Workload</a:t>
              </a:r>
            </a:p>
          </p:txBody>
        </p:sp>
        <p:sp>
          <p:nvSpPr>
            <p:cNvPr id="51" name="TextBox 50">
              <a:extLst>
                <a:ext uri="{FF2B5EF4-FFF2-40B4-BE49-F238E27FC236}">
                  <a16:creationId xmlns:a16="http://schemas.microsoft.com/office/drawing/2014/main" id="{1E35B89F-79DB-4281-A56F-6A7D908D53D2}"/>
                </a:ext>
              </a:extLst>
            </p:cNvPr>
            <p:cNvSpPr txBox="1"/>
            <p:nvPr/>
          </p:nvSpPr>
          <p:spPr>
            <a:xfrm>
              <a:off x="10679656" y="6115099"/>
              <a:ext cx="1791026" cy="184666"/>
            </a:xfrm>
            <a:prstGeom prst="rect">
              <a:avLst/>
            </a:prstGeom>
            <a:noFill/>
          </p:spPr>
          <p:txBody>
            <a:bodyPr wrap="square" lIns="0" tIns="0" rIns="0" bIns="0" rtlCol="0">
              <a:spAutoFit/>
            </a:bodyPr>
            <a:lstStyle/>
            <a:p>
              <a:pPr defTabSz="914367"/>
              <a:r>
                <a:rPr lang="en-US" sz="1200" dirty="0">
                  <a:solidFill>
                    <a:srgbClr val="000000"/>
                  </a:solidFill>
                  <a:latin typeface="Segoe UI"/>
                </a:rPr>
                <a:t>Landing Zones</a:t>
              </a:r>
            </a:p>
          </p:txBody>
        </p:sp>
        <p:sp>
          <p:nvSpPr>
            <p:cNvPr id="54" name="TextBox 53">
              <a:extLst>
                <a:ext uri="{FF2B5EF4-FFF2-40B4-BE49-F238E27FC236}">
                  <a16:creationId xmlns:a16="http://schemas.microsoft.com/office/drawing/2014/main" id="{CA9D30F0-4405-4F72-83A8-2C6CE2673F14}"/>
                </a:ext>
              </a:extLst>
            </p:cNvPr>
            <p:cNvSpPr txBox="1"/>
            <p:nvPr/>
          </p:nvSpPr>
          <p:spPr>
            <a:xfrm>
              <a:off x="10679656" y="6413006"/>
              <a:ext cx="1791026" cy="184666"/>
            </a:xfrm>
            <a:prstGeom prst="rect">
              <a:avLst/>
            </a:prstGeom>
            <a:noFill/>
          </p:spPr>
          <p:txBody>
            <a:bodyPr wrap="square" lIns="0" tIns="0" rIns="0" bIns="0" rtlCol="0">
              <a:spAutoFit/>
            </a:bodyPr>
            <a:lstStyle/>
            <a:p>
              <a:pPr defTabSz="914367"/>
              <a:r>
                <a:rPr lang="en-US" sz="1200" dirty="0">
                  <a:solidFill>
                    <a:srgbClr val="000000"/>
                  </a:solidFill>
                  <a:latin typeface="Segoe UI"/>
                </a:rPr>
                <a:t>Platform Foundation</a:t>
              </a:r>
            </a:p>
          </p:txBody>
        </p:sp>
        <p:sp>
          <p:nvSpPr>
            <p:cNvPr id="124" name="TextBox 123">
              <a:extLst>
                <a:ext uri="{FF2B5EF4-FFF2-40B4-BE49-F238E27FC236}">
                  <a16:creationId xmlns:a16="http://schemas.microsoft.com/office/drawing/2014/main" id="{93EC54EB-97F9-45BC-8ABE-CFB62ED1D9D2}"/>
                </a:ext>
              </a:extLst>
            </p:cNvPr>
            <p:cNvSpPr txBox="1"/>
            <p:nvPr/>
          </p:nvSpPr>
          <p:spPr>
            <a:xfrm>
              <a:off x="10086658" y="5726645"/>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125" name="Rectangle 124">
              <a:extLst>
                <a:ext uri="{FF2B5EF4-FFF2-40B4-BE49-F238E27FC236}">
                  <a16:creationId xmlns:a16="http://schemas.microsoft.com/office/drawing/2014/main" id="{AFE6C516-861F-4646-BFD6-C20B39A5C991}"/>
                </a:ext>
              </a:extLst>
            </p:cNvPr>
            <p:cNvSpPr/>
            <p:nvPr/>
          </p:nvSpPr>
          <p:spPr bwMode="auto">
            <a:xfrm>
              <a:off x="10086658" y="6196002"/>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F48FE8D-38B7-419B-9920-CC2259B70BAD}"/>
                </a:ext>
              </a:extLst>
            </p:cNvPr>
            <p:cNvSpPr/>
            <p:nvPr/>
          </p:nvSpPr>
          <p:spPr bwMode="auto">
            <a:xfrm>
              <a:off x="10086658" y="6436759"/>
              <a:ext cx="365760"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grpSp>
      <p:sp>
        <p:nvSpPr>
          <p:cNvPr id="72" name="TextBox 71">
            <a:extLst>
              <a:ext uri="{FF2B5EF4-FFF2-40B4-BE49-F238E27FC236}">
                <a16:creationId xmlns:a16="http://schemas.microsoft.com/office/drawing/2014/main" id="{CFDDFCB4-E1E2-4CBB-AD9E-D89CF8C7D6E2}"/>
              </a:ext>
            </a:extLst>
          </p:cNvPr>
          <p:cNvSpPr txBox="1"/>
          <p:nvPr/>
        </p:nvSpPr>
        <p:spPr>
          <a:xfrm rot="19744092">
            <a:off x="7132449" y="4793118"/>
            <a:ext cx="2923685" cy="307777"/>
          </a:xfrm>
          <a:prstGeom prst="rect">
            <a:avLst/>
          </a:prstGeom>
          <a:noFill/>
        </p:spPr>
        <p:txBody>
          <a:bodyPr wrap="none" lIns="0" tIns="0" rIns="0" bIns="0" rtlCol="0">
            <a:spAutoFit/>
          </a:bodyPr>
          <a:lstStyle/>
          <a:p>
            <a:pPr algn="l"/>
            <a:r>
              <a:rPr lang="en-US" sz="2000" dirty="0">
                <a:solidFill>
                  <a:schemeClr val="tx2"/>
                </a:solidFill>
              </a:rPr>
              <a:t>Environmental complexity</a:t>
            </a:r>
          </a:p>
        </p:txBody>
      </p:sp>
      <p:sp>
        <p:nvSpPr>
          <p:cNvPr id="74" name="Arrow: Right 73">
            <a:extLst>
              <a:ext uri="{FF2B5EF4-FFF2-40B4-BE49-F238E27FC236}">
                <a16:creationId xmlns:a16="http://schemas.microsoft.com/office/drawing/2014/main" id="{DDA70D3F-D995-467E-A5D1-4D93C1637CAD}"/>
              </a:ext>
            </a:extLst>
          </p:cNvPr>
          <p:cNvSpPr/>
          <p:nvPr/>
        </p:nvSpPr>
        <p:spPr bwMode="auto">
          <a:xfrm rot="19773078" flipV="1">
            <a:off x="4909720" y="4827833"/>
            <a:ext cx="6195790" cy="330789"/>
          </a:xfrm>
          <a:prstGeom prst="rightArrow">
            <a:avLst>
              <a:gd name="adj1" fmla="val 29736"/>
              <a:gd name="adj2" fmla="val 76634"/>
            </a:avLst>
          </a:prstGeom>
          <a:gradFill flip="none" rotWithShape="1">
            <a:gsLst>
              <a:gs pos="9000">
                <a:schemeClr val="bg1"/>
              </a:gs>
              <a:gs pos="85000">
                <a:schemeClr val="tx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88641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fade">
                                      <p:cBhvr>
                                        <p:cTn id="20" dur="500"/>
                                        <p:tgtEl>
                                          <p:spTgt spid="1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B000DCC-D55A-42B6-98D2-0BC917493794}"/>
              </a:ext>
            </a:extLst>
          </p:cNvPr>
          <p:cNvCxnSpPr>
            <a:cxnSpLocks/>
          </p:cNvCxnSpPr>
          <p:nvPr/>
        </p:nvCxnSpPr>
        <p:spPr>
          <a:xfrm>
            <a:off x="3323645" y="1670441"/>
            <a:ext cx="0" cy="5072265"/>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5D9ACE7-60E6-4D32-9054-683ED01449D7}"/>
              </a:ext>
            </a:extLst>
          </p:cNvPr>
          <p:cNvCxnSpPr>
            <a:cxnSpLocks/>
          </p:cNvCxnSpPr>
          <p:nvPr/>
        </p:nvCxnSpPr>
        <p:spPr>
          <a:xfrm>
            <a:off x="6178164" y="1670441"/>
            <a:ext cx="0" cy="5072265"/>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AA551ED-05D0-4086-BDDB-F4022AF0200A}"/>
              </a:ext>
            </a:extLst>
          </p:cNvPr>
          <p:cNvCxnSpPr>
            <a:cxnSpLocks/>
          </p:cNvCxnSpPr>
          <p:nvPr/>
        </p:nvCxnSpPr>
        <p:spPr>
          <a:xfrm>
            <a:off x="9032682" y="1670441"/>
            <a:ext cx="0" cy="5072265"/>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0B5A8DDB-2878-4F27-B244-39F5D0DBAD61}"/>
              </a:ext>
            </a:extLst>
          </p:cNvPr>
          <p:cNvSpPr/>
          <p:nvPr/>
        </p:nvSpPr>
        <p:spPr>
          <a:xfrm>
            <a:off x="36401" y="3112656"/>
            <a:ext cx="12119195" cy="474056"/>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2400" dirty="0">
                <a:solidFill>
                  <a:schemeClr val="tx2"/>
                </a:solidFill>
                <a:latin typeface="Segoe UI"/>
              </a:rPr>
              <a:t>Which motivation is your highest strategic priority?</a:t>
            </a:r>
            <a:endParaRPr lang="en-US" sz="2000" dirty="0">
              <a:solidFill>
                <a:schemeClr val="tx2"/>
              </a:solidFill>
              <a:latin typeface="Segoe UI"/>
            </a:endParaRPr>
          </a:p>
        </p:txBody>
      </p:sp>
      <p:sp>
        <p:nvSpPr>
          <p:cNvPr id="17" name="Freeform: Shape 16">
            <a:extLst>
              <a:ext uri="{FF2B5EF4-FFF2-40B4-BE49-F238E27FC236}">
                <a16:creationId xmlns:a16="http://schemas.microsoft.com/office/drawing/2014/main" id="{FCEB757A-92FE-499E-9F4D-65F3585080C4}"/>
              </a:ext>
            </a:extLst>
          </p:cNvPr>
          <p:cNvSpPr/>
          <p:nvPr/>
        </p:nvSpPr>
        <p:spPr>
          <a:xfrm>
            <a:off x="3444101" y="3496200"/>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Control</a:t>
            </a:r>
            <a:endParaRPr lang="en-US" sz="1600">
              <a:solidFill>
                <a:schemeClr val="accent2"/>
              </a:solidFill>
              <a:latin typeface="Segoe UI"/>
            </a:endParaRPr>
          </a:p>
        </p:txBody>
      </p:sp>
      <p:sp>
        <p:nvSpPr>
          <p:cNvPr id="18" name="Freeform: Shape 17">
            <a:extLst>
              <a:ext uri="{FF2B5EF4-FFF2-40B4-BE49-F238E27FC236}">
                <a16:creationId xmlns:a16="http://schemas.microsoft.com/office/drawing/2014/main" id="{15F79BBA-5FC2-4C55-AD70-86FA33AB8D98}"/>
              </a:ext>
            </a:extLst>
          </p:cNvPr>
          <p:cNvSpPr/>
          <p:nvPr/>
        </p:nvSpPr>
        <p:spPr>
          <a:xfrm>
            <a:off x="6272605" y="3496200"/>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Democratization</a:t>
            </a:r>
            <a:endParaRPr lang="en-US" sz="1600">
              <a:solidFill>
                <a:schemeClr val="accent2"/>
              </a:solidFill>
              <a:latin typeface="Segoe UI"/>
            </a:endParaRPr>
          </a:p>
        </p:txBody>
      </p:sp>
      <p:sp>
        <p:nvSpPr>
          <p:cNvPr id="21" name="Freeform: Shape 20">
            <a:extLst>
              <a:ext uri="{FF2B5EF4-FFF2-40B4-BE49-F238E27FC236}">
                <a16:creationId xmlns:a16="http://schemas.microsoft.com/office/drawing/2014/main" id="{6C0EA4DB-B591-415B-9CD8-9404BC0AD20A}"/>
              </a:ext>
            </a:extLst>
          </p:cNvPr>
          <p:cNvSpPr/>
          <p:nvPr/>
        </p:nvSpPr>
        <p:spPr>
          <a:xfrm>
            <a:off x="9185887" y="3496200"/>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Integration</a:t>
            </a:r>
            <a:endParaRPr lang="en-US" sz="1600">
              <a:solidFill>
                <a:schemeClr val="accent2"/>
              </a:solidFill>
              <a:latin typeface="Segoe UI"/>
            </a:endParaRPr>
          </a:p>
        </p:txBody>
      </p:sp>
      <p:sp>
        <p:nvSpPr>
          <p:cNvPr id="25" name="Freeform: Shape 24">
            <a:extLst>
              <a:ext uri="{FF2B5EF4-FFF2-40B4-BE49-F238E27FC236}">
                <a16:creationId xmlns:a16="http://schemas.microsoft.com/office/drawing/2014/main" id="{241CACD7-E020-4456-9E7E-4A0B90A8B0F1}"/>
              </a:ext>
            </a:extLst>
          </p:cNvPr>
          <p:cNvSpPr/>
          <p:nvPr/>
        </p:nvSpPr>
        <p:spPr>
          <a:xfrm>
            <a:off x="36402" y="4320417"/>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2400" dirty="0">
                <a:solidFill>
                  <a:schemeClr val="tx2"/>
                </a:solidFill>
                <a:latin typeface="Segoe UI"/>
              </a:rPr>
              <a:t>What is the scope of your portfolio?</a:t>
            </a:r>
            <a:endParaRPr lang="en-US" sz="2000" dirty="0">
              <a:solidFill>
                <a:schemeClr val="tx2"/>
              </a:solidFill>
              <a:latin typeface="Segoe UI"/>
            </a:endParaRPr>
          </a:p>
        </p:txBody>
      </p:sp>
      <p:sp>
        <p:nvSpPr>
          <p:cNvPr id="27" name="Freeform: Shape 26">
            <a:extLst>
              <a:ext uri="{FF2B5EF4-FFF2-40B4-BE49-F238E27FC236}">
                <a16:creationId xmlns:a16="http://schemas.microsoft.com/office/drawing/2014/main" id="{17ADD287-E8AF-42DB-BB45-ACCA3407B43F}"/>
              </a:ext>
            </a:extLst>
          </p:cNvPr>
          <p:cNvSpPr/>
          <p:nvPr/>
        </p:nvSpPr>
        <p:spPr>
          <a:xfrm>
            <a:off x="3444101" y="4705393"/>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Landing zones</a:t>
            </a:r>
            <a:endParaRPr lang="en-US" sz="1600">
              <a:solidFill>
                <a:schemeClr val="accent2"/>
              </a:solidFill>
              <a:latin typeface="Segoe UI"/>
            </a:endParaRPr>
          </a:p>
        </p:txBody>
      </p:sp>
      <p:sp>
        <p:nvSpPr>
          <p:cNvPr id="29" name="Freeform: Shape 28">
            <a:extLst>
              <a:ext uri="{FF2B5EF4-FFF2-40B4-BE49-F238E27FC236}">
                <a16:creationId xmlns:a16="http://schemas.microsoft.com/office/drawing/2014/main" id="{3975C23F-8DA5-4FD7-8E79-9D90D7892E52}"/>
              </a:ext>
            </a:extLst>
          </p:cNvPr>
          <p:cNvSpPr/>
          <p:nvPr/>
        </p:nvSpPr>
        <p:spPr>
          <a:xfrm>
            <a:off x="6272605" y="4705393"/>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Cloud platform</a:t>
            </a:r>
            <a:endParaRPr lang="en-US" sz="1600">
              <a:solidFill>
                <a:schemeClr val="accent2"/>
              </a:solidFill>
              <a:latin typeface="Segoe UI"/>
            </a:endParaRPr>
          </a:p>
        </p:txBody>
      </p:sp>
      <p:sp>
        <p:nvSpPr>
          <p:cNvPr id="30" name="Freeform: Shape 29">
            <a:extLst>
              <a:ext uri="{FF2B5EF4-FFF2-40B4-BE49-F238E27FC236}">
                <a16:creationId xmlns:a16="http://schemas.microsoft.com/office/drawing/2014/main" id="{811E4275-B73C-4BC3-997C-397645258A81}"/>
              </a:ext>
            </a:extLst>
          </p:cNvPr>
          <p:cNvSpPr/>
          <p:nvPr/>
        </p:nvSpPr>
        <p:spPr>
          <a:xfrm>
            <a:off x="9185887" y="4705393"/>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Complex portfolio</a:t>
            </a:r>
            <a:endParaRPr lang="en-US" sz="1600">
              <a:solidFill>
                <a:schemeClr val="accent2"/>
              </a:solidFill>
              <a:latin typeface="Segoe UI"/>
            </a:endParaRPr>
          </a:p>
        </p:txBody>
      </p:sp>
      <p:sp>
        <p:nvSpPr>
          <p:cNvPr id="31" name="Freeform: Shape 30">
            <a:extLst>
              <a:ext uri="{FF2B5EF4-FFF2-40B4-BE49-F238E27FC236}">
                <a16:creationId xmlns:a16="http://schemas.microsoft.com/office/drawing/2014/main" id="{13442600-BAE1-47A8-A35B-40A544AC3084}"/>
              </a:ext>
            </a:extLst>
          </p:cNvPr>
          <p:cNvSpPr/>
          <p:nvPr/>
        </p:nvSpPr>
        <p:spPr>
          <a:xfrm>
            <a:off x="1076212" y="4705393"/>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dirty="0">
                <a:solidFill>
                  <a:schemeClr val="accent2"/>
                </a:solidFill>
                <a:latin typeface="Segoe UI"/>
              </a:rPr>
              <a:t>Workload</a:t>
            </a:r>
            <a:endParaRPr lang="en-US" sz="1600" dirty="0">
              <a:solidFill>
                <a:schemeClr val="accent2"/>
              </a:solidFill>
              <a:latin typeface="Segoe UI"/>
            </a:endParaRPr>
          </a:p>
        </p:txBody>
      </p:sp>
      <p:sp>
        <p:nvSpPr>
          <p:cNvPr id="33" name="Freeform: Shape 32">
            <a:extLst>
              <a:ext uri="{FF2B5EF4-FFF2-40B4-BE49-F238E27FC236}">
                <a16:creationId xmlns:a16="http://schemas.microsoft.com/office/drawing/2014/main" id="{87803438-7797-4754-93F6-E91EC3C8F84F}"/>
              </a:ext>
            </a:extLst>
          </p:cNvPr>
          <p:cNvSpPr/>
          <p:nvPr/>
        </p:nvSpPr>
        <p:spPr>
          <a:xfrm>
            <a:off x="1076212" y="3496200"/>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dirty="0">
                <a:solidFill>
                  <a:schemeClr val="accent2"/>
                </a:solidFill>
                <a:latin typeface="Segoe UI"/>
              </a:rPr>
              <a:t>Innovation</a:t>
            </a:r>
            <a:endParaRPr lang="en-US" sz="1600" dirty="0">
              <a:solidFill>
                <a:schemeClr val="accent2"/>
              </a:solidFill>
              <a:latin typeface="Segoe UI"/>
            </a:endParaRPr>
          </a:p>
        </p:txBody>
      </p:sp>
      <p:sp>
        <p:nvSpPr>
          <p:cNvPr id="86" name="Title 8">
            <a:extLst>
              <a:ext uri="{FF2B5EF4-FFF2-40B4-BE49-F238E27FC236}">
                <a16:creationId xmlns:a16="http://schemas.microsoft.com/office/drawing/2014/main" id="{290B7A47-9F47-408B-8BC4-5BA1E8F2C9E0}"/>
              </a:ext>
            </a:extLst>
          </p:cNvPr>
          <p:cNvSpPr>
            <a:spLocks noGrp="1"/>
          </p:cNvSpPr>
          <p:nvPr>
            <p:ph type="title"/>
          </p:nvPr>
        </p:nvSpPr>
        <p:spPr/>
        <p:txBody>
          <a:bodyPr/>
          <a:lstStyle/>
          <a:p>
            <a:r>
              <a:rPr lang="en-US"/>
              <a:t>Find the closest model to your needs</a:t>
            </a:r>
          </a:p>
        </p:txBody>
      </p:sp>
      <p:sp>
        <p:nvSpPr>
          <p:cNvPr id="34" name="Freeform: Shape 33">
            <a:extLst>
              <a:ext uri="{FF2B5EF4-FFF2-40B4-BE49-F238E27FC236}">
                <a16:creationId xmlns:a16="http://schemas.microsoft.com/office/drawing/2014/main" id="{B7543E74-820D-45C3-A6CD-3E3C9DA8D12C}"/>
              </a:ext>
            </a:extLst>
          </p:cNvPr>
          <p:cNvSpPr/>
          <p:nvPr/>
        </p:nvSpPr>
        <p:spPr>
          <a:xfrm>
            <a:off x="33007" y="5529610"/>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2400">
                <a:solidFill>
                  <a:schemeClr val="tx2"/>
                </a:solidFill>
                <a:latin typeface="Segoe UI"/>
              </a:rPr>
              <a:t>Who’s accountable for governance, security, and operations decisions?</a:t>
            </a:r>
            <a:endParaRPr lang="en-US" sz="2000">
              <a:solidFill>
                <a:schemeClr val="tx2"/>
              </a:solidFill>
              <a:latin typeface="Segoe UI"/>
            </a:endParaRPr>
          </a:p>
        </p:txBody>
      </p:sp>
      <p:sp>
        <p:nvSpPr>
          <p:cNvPr id="36" name="Freeform: Shape 35">
            <a:extLst>
              <a:ext uri="{FF2B5EF4-FFF2-40B4-BE49-F238E27FC236}">
                <a16:creationId xmlns:a16="http://schemas.microsoft.com/office/drawing/2014/main" id="{B14C878E-102C-468E-9D4E-DF96B6B4151E}"/>
              </a:ext>
            </a:extLst>
          </p:cNvPr>
          <p:cNvSpPr/>
          <p:nvPr/>
        </p:nvSpPr>
        <p:spPr>
          <a:xfrm>
            <a:off x="3444101" y="5914586"/>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Central IT</a:t>
            </a:r>
            <a:endParaRPr lang="en-US" sz="1600">
              <a:solidFill>
                <a:schemeClr val="accent2"/>
              </a:solidFill>
              <a:latin typeface="Segoe UI"/>
            </a:endParaRPr>
          </a:p>
        </p:txBody>
      </p:sp>
      <p:sp>
        <p:nvSpPr>
          <p:cNvPr id="44" name="Freeform: Shape 43">
            <a:extLst>
              <a:ext uri="{FF2B5EF4-FFF2-40B4-BE49-F238E27FC236}">
                <a16:creationId xmlns:a16="http://schemas.microsoft.com/office/drawing/2014/main" id="{331A3C9F-65A2-4ED2-9A7B-BF7D3D402489}"/>
              </a:ext>
            </a:extLst>
          </p:cNvPr>
          <p:cNvSpPr/>
          <p:nvPr/>
        </p:nvSpPr>
        <p:spPr>
          <a:xfrm>
            <a:off x="6272605" y="5914586"/>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Cloud </a:t>
            </a:r>
            <a:r>
              <a:rPr lang="en-GB" sz="1600" err="1">
                <a:solidFill>
                  <a:schemeClr val="accent2"/>
                </a:solidFill>
                <a:latin typeface="Segoe UI"/>
              </a:rPr>
              <a:t>Center</a:t>
            </a:r>
            <a:r>
              <a:rPr lang="en-GB" sz="1600">
                <a:solidFill>
                  <a:schemeClr val="accent2"/>
                </a:solidFill>
                <a:latin typeface="Segoe UI"/>
              </a:rPr>
              <a:t> of Excellence</a:t>
            </a:r>
            <a:endParaRPr lang="en-US" sz="1600">
              <a:solidFill>
                <a:schemeClr val="accent2"/>
              </a:solidFill>
              <a:latin typeface="Segoe UI"/>
            </a:endParaRPr>
          </a:p>
        </p:txBody>
      </p:sp>
      <p:sp>
        <p:nvSpPr>
          <p:cNvPr id="45" name="Freeform: Shape 44">
            <a:extLst>
              <a:ext uri="{FF2B5EF4-FFF2-40B4-BE49-F238E27FC236}">
                <a16:creationId xmlns:a16="http://schemas.microsoft.com/office/drawing/2014/main" id="{3C2EEF1E-4A61-4A66-AF46-90A73DAA5B88}"/>
              </a:ext>
            </a:extLst>
          </p:cNvPr>
          <p:cNvSpPr/>
          <p:nvPr/>
        </p:nvSpPr>
        <p:spPr>
          <a:xfrm>
            <a:off x="9185887" y="5914586"/>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Mix of all three or unknown</a:t>
            </a:r>
            <a:endParaRPr lang="en-US" sz="1600">
              <a:solidFill>
                <a:schemeClr val="accent2"/>
              </a:solidFill>
              <a:latin typeface="Segoe UI"/>
            </a:endParaRPr>
          </a:p>
        </p:txBody>
      </p:sp>
      <p:sp>
        <p:nvSpPr>
          <p:cNvPr id="46" name="Freeform: Shape 45">
            <a:extLst>
              <a:ext uri="{FF2B5EF4-FFF2-40B4-BE49-F238E27FC236}">
                <a16:creationId xmlns:a16="http://schemas.microsoft.com/office/drawing/2014/main" id="{DECC2DE2-46CD-48AA-9033-F7A2E2B97EBD}"/>
              </a:ext>
            </a:extLst>
          </p:cNvPr>
          <p:cNvSpPr/>
          <p:nvPr/>
        </p:nvSpPr>
        <p:spPr>
          <a:xfrm>
            <a:off x="1076212" y="5914586"/>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dirty="0">
                <a:solidFill>
                  <a:schemeClr val="accent2"/>
                </a:solidFill>
                <a:latin typeface="Segoe UI"/>
              </a:rPr>
              <a:t>Workload Teams</a:t>
            </a:r>
            <a:endParaRPr lang="en-US" sz="1600" dirty="0">
              <a:solidFill>
                <a:schemeClr val="accent2"/>
              </a:solidFill>
              <a:latin typeface="Segoe UI"/>
            </a:endParaRPr>
          </a:p>
        </p:txBody>
      </p:sp>
      <p:grpSp>
        <p:nvGrpSpPr>
          <p:cNvPr id="70" name="Group 69">
            <a:extLst>
              <a:ext uri="{FF2B5EF4-FFF2-40B4-BE49-F238E27FC236}">
                <a16:creationId xmlns:a16="http://schemas.microsoft.com/office/drawing/2014/main" id="{BBA3B8B0-F9EA-4FB8-A57D-420D1F34D62F}"/>
              </a:ext>
            </a:extLst>
          </p:cNvPr>
          <p:cNvGrpSpPr/>
          <p:nvPr/>
        </p:nvGrpSpPr>
        <p:grpSpPr>
          <a:xfrm>
            <a:off x="6415198" y="1182560"/>
            <a:ext cx="2369919" cy="1732338"/>
            <a:chOff x="6062318" y="1633276"/>
            <a:chExt cx="3233453" cy="2363555"/>
          </a:xfrm>
        </p:grpSpPr>
        <p:pic>
          <p:nvPicPr>
            <p:cNvPr id="72" name="Graphic 71" descr="Cloud">
              <a:extLst>
                <a:ext uri="{FF2B5EF4-FFF2-40B4-BE49-F238E27FC236}">
                  <a16:creationId xmlns:a16="http://schemas.microsoft.com/office/drawing/2014/main" id="{80126E24-ECA0-4903-94F1-A0B649E1284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6062318" y="1633276"/>
              <a:ext cx="3233453" cy="1912494"/>
            </a:xfrm>
            <a:prstGeom prst="rect">
              <a:avLst/>
            </a:prstGeom>
          </p:spPr>
        </p:pic>
        <p:sp>
          <p:nvSpPr>
            <p:cNvPr id="74" name="Rectangle 73">
              <a:extLst>
                <a:ext uri="{FF2B5EF4-FFF2-40B4-BE49-F238E27FC236}">
                  <a16:creationId xmlns:a16="http://schemas.microsoft.com/office/drawing/2014/main" id="{BEC364AD-9595-47CC-B95E-E1FCCF619DA3}"/>
                </a:ext>
              </a:extLst>
            </p:cNvPr>
            <p:cNvSpPr/>
            <p:nvPr/>
          </p:nvSpPr>
          <p:spPr bwMode="auto">
            <a:xfrm>
              <a:off x="7121472" y="2935708"/>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chemeClr val="tx1"/>
                </a:solidFill>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4662AC0A-A431-4CAC-A123-BDBC9736F692}"/>
                </a:ext>
              </a:extLst>
            </p:cNvPr>
            <p:cNvSpPr txBox="1"/>
            <p:nvPr/>
          </p:nvSpPr>
          <p:spPr>
            <a:xfrm>
              <a:off x="7122783" y="2111061"/>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dirty="0"/>
                <a:t>W</a:t>
              </a:r>
            </a:p>
          </p:txBody>
        </p:sp>
        <p:sp>
          <p:nvSpPr>
            <p:cNvPr id="77" name="TextBox 76">
              <a:extLst>
                <a:ext uri="{FF2B5EF4-FFF2-40B4-BE49-F238E27FC236}">
                  <a16:creationId xmlns:a16="http://schemas.microsoft.com/office/drawing/2014/main" id="{8A730DD9-F576-48AA-B9C2-EA1ADE71F8BF}"/>
                </a:ext>
              </a:extLst>
            </p:cNvPr>
            <p:cNvSpPr txBox="1"/>
            <p:nvPr/>
          </p:nvSpPr>
          <p:spPr>
            <a:xfrm>
              <a:off x="7122783" y="252424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dirty="0"/>
                <a:t>W</a:t>
              </a:r>
            </a:p>
          </p:txBody>
        </p:sp>
        <p:sp>
          <p:nvSpPr>
            <p:cNvPr id="78" name="TextBox 77">
              <a:extLst>
                <a:ext uri="{FF2B5EF4-FFF2-40B4-BE49-F238E27FC236}">
                  <a16:creationId xmlns:a16="http://schemas.microsoft.com/office/drawing/2014/main" id="{C03424C0-EB84-4CDC-B46F-6E3674E39079}"/>
                </a:ext>
              </a:extLst>
            </p:cNvPr>
            <p:cNvSpPr txBox="1"/>
            <p:nvPr/>
          </p:nvSpPr>
          <p:spPr>
            <a:xfrm>
              <a:off x="7545464" y="252424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dirty="0"/>
                <a:t>W</a:t>
              </a:r>
            </a:p>
          </p:txBody>
        </p:sp>
        <p:sp>
          <p:nvSpPr>
            <p:cNvPr id="79" name="Rectangle 78">
              <a:extLst>
                <a:ext uri="{FF2B5EF4-FFF2-40B4-BE49-F238E27FC236}">
                  <a16:creationId xmlns:a16="http://schemas.microsoft.com/office/drawing/2014/main" id="{2BEB03C8-BBDD-4198-8794-99BBA19A5C62}"/>
                </a:ext>
              </a:extLst>
            </p:cNvPr>
            <p:cNvSpPr/>
            <p:nvPr/>
          </p:nvSpPr>
          <p:spPr bwMode="auto">
            <a:xfrm>
              <a:off x="8056123" y="2935708"/>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chemeClr val="tx1"/>
                </a:solidFill>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F6FBD19A-3797-43B7-BEA5-CCA9264D8468}"/>
                </a:ext>
              </a:extLst>
            </p:cNvPr>
            <p:cNvSpPr txBox="1"/>
            <p:nvPr/>
          </p:nvSpPr>
          <p:spPr>
            <a:xfrm>
              <a:off x="8056123" y="252424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dirty="0"/>
                <a:t>W</a:t>
              </a:r>
            </a:p>
          </p:txBody>
        </p:sp>
        <p:sp>
          <p:nvSpPr>
            <p:cNvPr id="81" name="Rectangle 80">
              <a:extLst>
                <a:ext uri="{FF2B5EF4-FFF2-40B4-BE49-F238E27FC236}">
                  <a16:creationId xmlns:a16="http://schemas.microsoft.com/office/drawing/2014/main" id="{193FE83C-086A-4477-A20B-CE09DF714DAB}"/>
                </a:ext>
              </a:extLst>
            </p:cNvPr>
            <p:cNvSpPr/>
            <p:nvPr/>
          </p:nvSpPr>
          <p:spPr bwMode="auto">
            <a:xfrm>
              <a:off x="7121471" y="3114594"/>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chemeClr val="tx1"/>
                </a:solidFill>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DE33FD65-11D5-45C7-8E28-BEDDC7993DD2}"/>
                </a:ext>
              </a:extLst>
            </p:cNvPr>
            <p:cNvSpPr txBox="1"/>
            <p:nvPr/>
          </p:nvSpPr>
          <p:spPr>
            <a:xfrm>
              <a:off x="6183476" y="3626250"/>
              <a:ext cx="3057598" cy="370581"/>
            </a:xfrm>
            <a:prstGeom prst="rect">
              <a:avLst/>
            </a:prstGeom>
            <a:noFill/>
          </p:spPr>
          <p:txBody>
            <a:bodyPr wrap="square" lIns="0" tIns="0" rIns="0" bIns="0" rtlCol="0">
              <a:spAutoFit/>
            </a:bodyPr>
            <a:lstStyle/>
            <a:p>
              <a:pPr algn="ctr" defTabSz="914367"/>
              <a:r>
                <a:rPr lang="en-US" dirty="0">
                  <a:latin typeface="Segoe UI"/>
                </a:rPr>
                <a:t>Enterprise Operations</a:t>
              </a:r>
            </a:p>
          </p:txBody>
        </p:sp>
      </p:grpSp>
      <p:grpSp>
        <p:nvGrpSpPr>
          <p:cNvPr id="83" name="Group 82">
            <a:extLst>
              <a:ext uri="{FF2B5EF4-FFF2-40B4-BE49-F238E27FC236}">
                <a16:creationId xmlns:a16="http://schemas.microsoft.com/office/drawing/2014/main" id="{0BF61B17-EB9A-42E0-9E90-9B7F23DD20F9}"/>
              </a:ext>
            </a:extLst>
          </p:cNvPr>
          <p:cNvGrpSpPr/>
          <p:nvPr/>
        </p:nvGrpSpPr>
        <p:grpSpPr>
          <a:xfrm>
            <a:off x="3511789" y="1182560"/>
            <a:ext cx="2386994" cy="1732338"/>
            <a:chOff x="3137669" y="2973299"/>
            <a:chExt cx="3256750" cy="2363556"/>
          </a:xfrm>
        </p:grpSpPr>
        <p:pic>
          <p:nvPicPr>
            <p:cNvPr id="84" name="Graphic 83" descr="Cloud">
              <a:extLst>
                <a:ext uri="{FF2B5EF4-FFF2-40B4-BE49-F238E27FC236}">
                  <a16:creationId xmlns:a16="http://schemas.microsoft.com/office/drawing/2014/main" id="{D91574E1-2A6E-4689-BF54-EE3B0CB139B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3137669" y="2973299"/>
              <a:ext cx="3233453" cy="1912494"/>
            </a:xfrm>
            <a:prstGeom prst="rect">
              <a:avLst/>
            </a:prstGeom>
          </p:spPr>
        </p:pic>
        <p:sp>
          <p:nvSpPr>
            <p:cNvPr id="85" name="Rectangle 84">
              <a:extLst>
                <a:ext uri="{FF2B5EF4-FFF2-40B4-BE49-F238E27FC236}">
                  <a16:creationId xmlns:a16="http://schemas.microsoft.com/office/drawing/2014/main" id="{2FBF33C2-B10C-4300-BF28-121C938292DC}"/>
                </a:ext>
              </a:extLst>
            </p:cNvPr>
            <p:cNvSpPr/>
            <p:nvPr/>
          </p:nvSpPr>
          <p:spPr bwMode="auto">
            <a:xfrm>
              <a:off x="4196823" y="4275731"/>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chemeClr val="tx1"/>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AEC3C505-9F8D-4D8D-B760-4CA550BEFD80}"/>
                </a:ext>
              </a:extLst>
            </p:cNvPr>
            <p:cNvSpPr txBox="1"/>
            <p:nvPr/>
          </p:nvSpPr>
          <p:spPr>
            <a:xfrm>
              <a:off x="4198134" y="3451084"/>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dirty="0"/>
                <a:t>W</a:t>
              </a:r>
            </a:p>
          </p:txBody>
        </p:sp>
        <p:sp>
          <p:nvSpPr>
            <p:cNvPr id="88" name="TextBox 87">
              <a:extLst>
                <a:ext uri="{FF2B5EF4-FFF2-40B4-BE49-F238E27FC236}">
                  <a16:creationId xmlns:a16="http://schemas.microsoft.com/office/drawing/2014/main" id="{4B4B593B-19F5-4D08-A040-FCAE7EF47F58}"/>
                </a:ext>
              </a:extLst>
            </p:cNvPr>
            <p:cNvSpPr txBox="1"/>
            <p:nvPr/>
          </p:nvSpPr>
          <p:spPr>
            <a:xfrm>
              <a:off x="4198134" y="3864265"/>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dirty="0"/>
                <a:t>W</a:t>
              </a:r>
            </a:p>
          </p:txBody>
        </p:sp>
        <p:sp>
          <p:nvSpPr>
            <p:cNvPr id="89" name="TextBox 88">
              <a:extLst>
                <a:ext uri="{FF2B5EF4-FFF2-40B4-BE49-F238E27FC236}">
                  <a16:creationId xmlns:a16="http://schemas.microsoft.com/office/drawing/2014/main" id="{14E3DF4F-D1B5-40C9-8E46-9A75DD35DC5A}"/>
                </a:ext>
              </a:extLst>
            </p:cNvPr>
            <p:cNvSpPr txBox="1"/>
            <p:nvPr/>
          </p:nvSpPr>
          <p:spPr>
            <a:xfrm>
              <a:off x="4620815" y="3864265"/>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dirty="0"/>
                <a:t>W</a:t>
              </a:r>
            </a:p>
          </p:txBody>
        </p:sp>
        <p:sp>
          <p:nvSpPr>
            <p:cNvPr id="90" name="Rectangle 89">
              <a:extLst>
                <a:ext uri="{FF2B5EF4-FFF2-40B4-BE49-F238E27FC236}">
                  <a16:creationId xmlns:a16="http://schemas.microsoft.com/office/drawing/2014/main" id="{EFE4E8CF-8B11-434E-A223-39FB5C895035}"/>
                </a:ext>
              </a:extLst>
            </p:cNvPr>
            <p:cNvSpPr/>
            <p:nvPr/>
          </p:nvSpPr>
          <p:spPr bwMode="auto">
            <a:xfrm>
              <a:off x="4196822" y="4454617"/>
              <a:ext cx="786384"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chemeClr val="tx1"/>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30E559FC-460F-42F0-906B-B0F803F9A4FC}"/>
                </a:ext>
              </a:extLst>
            </p:cNvPr>
            <p:cNvSpPr txBox="1"/>
            <p:nvPr/>
          </p:nvSpPr>
          <p:spPr>
            <a:xfrm>
              <a:off x="3137669" y="4966273"/>
              <a:ext cx="3256750" cy="370582"/>
            </a:xfrm>
            <a:prstGeom prst="rect">
              <a:avLst/>
            </a:prstGeom>
            <a:noFill/>
          </p:spPr>
          <p:txBody>
            <a:bodyPr wrap="square" lIns="0" tIns="0" rIns="0" bIns="0" rtlCol="0">
              <a:spAutoFit/>
            </a:bodyPr>
            <a:lstStyle/>
            <a:p>
              <a:pPr algn="ctr" defTabSz="914367"/>
              <a:r>
                <a:rPr lang="en-US" dirty="0">
                  <a:latin typeface="Segoe UI"/>
                </a:rPr>
                <a:t>Central Operations</a:t>
              </a:r>
            </a:p>
          </p:txBody>
        </p:sp>
      </p:grpSp>
      <p:grpSp>
        <p:nvGrpSpPr>
          <p:cNvPr id="92" name="Group 91">
            <a:extLst>
              <a:ext uri="{FF2B5EF4-FFF2-40B4-BE49-F238E27FC236}">
                <a16:creationId xmlns:a16="http://schemas.microsoft.com/office/drawing/2014/main" id="{D7CE8401-C8E1-4281-9EB1-860BBE47AAA9}"/>
              </a:ext>
            </a:extLst>
          </p:cNvPr>
          <p:cNvGrpSpPr/>
          <p:nvPr/>
        </p:nvGrpSpPr>
        <p:grpSpPr>
          <a:xfrm>
            <a:off x="509310" y="1182561"/>
            <a:ext cx="2623504" cy="1732337"/>
            <a:chOff x="73258" y="4313322"/>
            <a:chExt cx="3579437" cy="2363554"/>
          </a:xfrm>
        </p:grpSpPr>
        <p:pic>
          <p:nvPicPr>
            <p:cNvPr id="93" name="Graphic 92" descr="Cloud">
              <a:extLst>
                <a:ext uri="{FF2B5EF4-FFF2-40B4-BE49-F238E27FC236}">
                  <a16:creationId xmlns:a16="http://schemas.microsoft.com/office/drawing/2014/main" id="{3838BA3F-E5CC-4FA8-ACB7-96858949BB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213020" y="4313322"/>
              <a:ext cx="3233453" cy="1912492"/>
            </a:xfrm>
            <a:prstGeom prst="rect">
              <a:avLst/>
            </a:prstGeom>
          </p:spPr>
        </p:pic>
        <p:sp>
          <p:nvSpPr>
            <p:cNvPr id="94" name="TextBox 93">
              <a:extLst>
                <a:ext uri="{FF2B5EF4-FFF2-40B4-BE49-F238E27FC236}">
                  <a16:creationId xmlns:a16="http://schemas.microsoft.com/office/drawing/2014/main" id="{E0457D99-E023-4680-AD41-94286C625324}"/>
                </a:ext>
              </a:extLst>
            </p:cNvPr>
            <p:cNvSpPr txBox="1"/>
            <p:nvPr/>
          </p:nvSpPr>
          <p:spPr>
            <a:xfrm>
              <a:off x="1273485" y="531573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dirty="0"/>
                <a:t>W</a:t>
              </a:r>
            </a:p>
          </p:txBody>
        </p:sp>
        <p:sp>
          <p:nvSpPr>
            <p:cNvPr id="95" name="TextBox 94">
              <a:extLst>
                <a:ext uri="{FF2B5EF4-FFF2-40B4-BE49-F238E27FC236}">
                  <a16:creationId xmlns:a16="http://schemas.microsoft.com/office/drawing/2014/main" id="{5EA8FCC2-80CB-4B37-8C6A-2ED518D15635}"/>
                </a:ext>
              </a:extLst>
            </p:cNvPr>
            <p:cNvSpPr txBox="1"/>
            <p:nvPr/>
          </p:nvSpPr>
          <p:spPr>
            <a:xfrm>
              <a:off x="73258" y="6306295"/>
              <a:ext cx="3579437" cy="370581"/>
            </a:xfrm>
            <a:prstGeom prst="rect">
              <a:avLst/>
            </a:prstGeom>
            <a:noFill/>
          </p:spPr>
          <p:txBody>
            <a:bodyPr wrap="square" lIns="0" tIns="0" rIns="0" bIns="0" rtlCol="0">
              <a:spAutoFit/>
            </a:bodyPr>
            <a:lstStyle/>
            <a:p>
              <a:pPr algn="ctr" defTabSz="914367"/>
              <a:r>
                <a:rPr lang="en-US" dirty="0">
                  <a:latin typeface="Segoe UI"/>
                </a:rPr>
                <a:t>Decentralized Operations</a:t>
              </a:r>
            </a:p>
          </p:txBody>
        </p:sp>
      </p:grpSp>
      <p:grpSp>
        <p:nvGrpSpPr>
          <p:cNvPr id="96" name="Group 95">
            <a:extLst>
              <a:ext uri="{FF2B5EF4-FFF2-40B4-BE49-F238E27FC236}">
                <a16:creationId xmlns:a16="http://schemas.microsoft.com/office/drawing/2014/main" id="{F6EED7B1-FB2D-432F-AA42-04FDEAB289B0}"/>
              </a:ext>
            </a:extLst>
          </p:cNvPr>
          <p:cNvGrpSpPr/>
          <p:nvPr/>
        </p:nvGrpSpPr>
        <p:grpSpPr>
          <a:xfrm>
            <a:off x="9218251" y="1138536"/>
            <a:ext cx="2590377" cy="1820386"/>
            <a:chOff x="8475198" y="173123"/>
            <a:chExt cx="3534240" cy="2483685"/>
          </a:xfrm>
        </p:grpSpPr>
        <p:sp>
          <p:nvSpPr>
            <p:cNvPr id="108" name="Rectangle 107">
              <a:extLst>
                <a:ext uri="{FF2B5EF4-FFF2-40B4-BE49-F238E27FC236}">
                  <a16:creationId xmlns:a16="http://schemas.microsoft.com/office/drawing/2014/main" id="{25D72502-D2A2-45FA-9475-8BB6A730A4B8}"/>
                </a:ext>
              </a:extLst>
            </p:cNvPr>
            <p:cNvSpPr/>
            <p:nvPr/>
          </p:nvSpPr>
          <p:spPr bwMode="auto">
            <a:xfrm>
              <a:off x="9061407" y="707862"/>
              <a:ext cx="2390122" cy="821649"/>
            </a:xfrm>
            <a:prstGeom prst="rect">
              <a:avLst/>
            </a:prstGeom>
            <a:ln w="25400">
              <a:solidFill>
                <a:schemeClr val="accent3">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BCBE10A9-58BB-4E8F-BBFB-ACFE9730A326}"/>
                </a:ext>
              </a:extLst>
            </p:cNvPr>
            <p:cNvCxnSpPr>
              <a:cxnSpLocks/>
            </p:cNvCxnSpPr>
            <p:nvPr/>
          </p:nvCxnSpPr>
          <p:spPr>
            <a:xfrm>
              <a:off x="10256468" y="826185"/>
              <a:ext cx="0" cy="687572"/>
            </a:xfrm>
            <a:prstGeom prst="line">
              <a:avLst/>
            </a:prstGeom>
            <a:ln w="25400">
              <a:solidFill>
                <a:schemeClr val="accent3">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F24C57C-1299-478F-8CAC-8594EA3F76D4}"/>
                </a:ext>
              </a:extLst>
            </p:cNvPr>
            <p:cNvSpPr txBox="1"/>
            <p:nvPr/>
          </p:nvSpPr>
          <p:spPr>
            <a:xfrm>
              <a:off x="8719516" y="2286227"/>
              <a:ext cx="3233815" cy="370581"/>
            </a:xfrm>
            <a:prstGeom prst="rect">
              <a:avLst/>
            </a:prstGeom>
            <a:noFill/>
          </p:spPr>
          <p:txBody>
            <a:bodyPr wrap="square" lIns="0" tIns="0" rIns="0" bIns="0" rtlCol="0">
              <a:spAutoFit/>
            </a:bodyPr>
            <a:lstStyle/>
            <a:p>
              <a:pPr algn="ctr" defTabSz="914367"/>
              <a:r>
                <a:rPr lang="en-US" dirty="0">
                  <a:latin typeface="Segoe UI"/>
                </a:rPr>
                <a:t>Distributed Operations</a:t>
              </a:r>
            </a:p>
          </p:txBody>
        </p:sp>
        <p:grpSp>
          <p:nvGrpSpPr>
            <p:cNvPr id="111" name="Group 110">
              <a:extLst>
                <a:ext uri="{FF2B5EF4-FFF2-40B4-BE49-F238E27FC236}">
                  <a16:creationId xmlns:a16="http://schemas.microsoft.com/office/drawing/2014/main" id="{0296D511-B0EA-49A9-96BC-8D2700596D61}"/>
                </a:ext>
              </a:extLst>
            </p:cNvPr>
            <p:cNvGrpSpPr/>
            <p:nvPr/>
          </p:nvGrpSpPr>
          <p:grpSpPr>
            <a:xfrm>
              <a:off x="10157905" y="1226104"/>
              <a:ext cx="834976" cy="949629"/>
              <a:chOff x="10164674" y="-2265641"/>
              <a:chExt cx="834976" cy="949629"/>
            </a:xfrm>
          </p:grpSpPr>
          <p:pic>
            <p:nvPicPr>
              <p:cNvPr id="149" name="Graphic 148" descr="Building">
                <a:extLst>
                  <a:ext uri="{FF2B5EF4-FFF2-40B4-BE49-F238E27FC236}">
                    <a16:creationId xmlns:a16="http://schemas.microsoft.com/office/drawing/2014/main" id="{C391FAB4-1938-4DC0-8CA1-FC6662A584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661" y="-1956001"/>
                <a:ext cx="639989" cy="639989"/>
              </a:xfrm>
              <a:prstGeom prst="rect">
                <a:avLst/>
              </a:prstGeom>
            </p:spPr>
          </p:pic>
          <p:pic>
            <p:nvPicPr>
              <p:cNvPr id="150" name="Graphic 149" descr="Cloud">
                <a:extLst>
                  <a:ext uri="{FF2B5EF4-FFF2-40B4-BE49-F238E27FC236}">
                    <a16:creationId xmlns:a16="http://schemas.microsoft.com/office/drawing/2014/main" id="{40C96749-550B-4A6E-95E9-905C998BE2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4674" y="-2265641"/>
                <a:ext cx="548562" cy="548562"/>
              </a:xfrm>
              <a:prstGeom prst="rect">
                <a:avLst/>
              </a:prstGeom>
            </p:spPr>
          </p:pic>
        </p:grpSp>
        <p:grpSp>
          <p:nvGrpSpPr>
            <p:cNvPr id="112" name="Group 111">
              <a:extLst>
                <a:ext uri="{FF2B5EF4-FFF2-40B4-BE49-F238E27FC236}">
                  <a16:creationId xmlns:a16="http://schemas.microsoft.com/office/drawing/2014/main" id="{03DF9CCE-E780-43EA-8213-F5B83763BA03}"/>
                </a:ext>
              </a:extLst>
            </p:cNvPr>
            <p:cNvGrpSpPr/>
            <p:nvPr/>
          </p:nvGrpSpPr>
          <p:grpSpPr>
            <a:xfrm>
              <a:off x="8475198" y="173123"/>
              <a:ext cx="1153849" cy="1153849"/>
              <a:chOff x="8475198" y="173123"/>
              <a:chExt cx="1153849" cy="1153849"/>
            </a:xfrm>
          </p:grpSpPr>
          <p:pic>
            <p:nvPicPr>
              <p:cNvPr id="140" name="Graphic 139" descr="Cloud">
                <a:extLst>
                  <a:ext uri="{FF2B5EF4-FFF2-40B4-BE49-F238E27FC236}">
                    <a16:creationId xmlns:a16="http://schemas.microsoft.com/office/drawing/2014/main" id="{822A74B6-3D7E-4C21-B79B-908CFE305F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5198" y="173123"/>
                <a:ext cx="1153849" cy="1153849"/>
              </a:xfrm>
              <a:prstGeom prst="rect">
                <a:avLst/>
              </a:prstGeom>
            </p:spPr>
          </p:pic>
          <p:grpSp>
            <p:nvGrpSpPr>
              <p:cNvPr id="141" name="Group 140">
                <a:extLst>
                  <a:ext uri="{FF2B5EF4-FFF2-40B4-BE49-F238E27FC236}">
                    <a16:creationId xmlns:a16="http://schemas.microsoft.com/office/drawing/2014/main" id="{9741CFF5-5360-4CB7-9C3B-8A5A46EFF10A}"/>
                  </a:ext>
                </a:extLst>
              </p:cNvPr>
              <p:cNvGrpSpPr/>
              <p:nvPr/>
            </p:nvGrpSpPr>
            <p:grpSpPr>
              <a:xfrm>
                <a:off x="8865085" y="574198"/>
                <a:ext cx="420682" cy="369013"/>
                <a:chOff x="6877619" y="-2154304"/>
                <a:chExt cx="1300412" cy="1140693"/>
              </a:xfrm>
            </p:grpSpPr>
            <p:sp>
              <p:nvSpPr>
                <p:cNvPr id="142" name="Rectangle 141">
                  <a:extLst>
                    <a:ext uri="{FF2B5EF4-FFF2-40B4-BE49-F238E27FC236}">
                      <a16:creationId xmlns:a16="http://schemas.microsoft.com/office/drawing/2014/main" id="{EF04E93A-C68D-44D2-A193-3ED249BAB87C}"/>
                    </a:ext>
                  </a:extLst>
                </p:cNvPr>
                <p:cNvSpPr/>
                <p:nvPr/>
              </p:nvSpPr>
              <p:spPr bwMode="auto">
                <a:xfrm>
                  <a:off x="6877620" y="-1329657"/>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chemeClr val="tx1"/>
                    </a:solidFill>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026EC211-337A-4D91-BEBC-53DAD37A0587}"/>
                    </a:ext>
                  </a:extLst>
                </p:cNvPr>
                <p:cNvSpPr txBox="1"/>
                <p:nvPr/>
              </p:nvSpPr>
              <p:spPr>
                <a:xfrm>
                  <a:off x="6878931" y="-2154304"/>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44" name="TextBox 143">
                  <a:extLst>
                    <a:ext uri="{FF2B5EF4-FFF2-40B4-BE49-F238E27FC236}">
                      <a16:creationId xmlns:a16="http://schemas.microsoft.com/office/drawing/2014/main" id="{064832D1-2BFF-4F32-804F-66CF00BEDD54}"/>
                    </a:ext>
                  </a:extLst>
                </p:cNvPr>
                <p:cNvSpPr txBox="1"/>
                <p:nvPr/>
              </p:nvSpPr>
              <p:spPr>
                <a:xfrm>
                  <a:off x="6878931" y="-1741123"/>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45" name="TextBox 144">
                  <a:extLst>
                    <a:ext uri="{FF2B5EF4-FFF2-40B4-BE49-F238E27FC236}">
                      <a16:creationId xmlns:a16="http://schemas.microsoft.com/office/drawing/2014/main" id="{F03038AA-F1DB-4AB1-9004-C8B4DD7816E6}"/>
                    </a:ext>
                  </a:extLst>
                </p:cNvPr>
                <p:cNvSpPr txBox="1"/>
                <p:nvPr/>
              </p:nvSpPr>
              <p:spPr>
                <a:xfrm>
                  <a:off x="7301612" y="-1741123"/>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46" name="Rectangle 145">
                  <a:extLst>
                    <a:ext uri="{FF2B5EF4-FFF2-40B4-BE49-F238E27FC236}">
                      <a16:creationId xmlns:a16="http://schemas.microsoft.com/office/drawing/2014/main" id="{9A024152-8CD8-4F24-A144-685AF7B9F046}"/>
                    </a:ext>
                  </a:extLst>
                </p:cNvPr>
                <p:cNvSpPr/>
                <p:nvPr/>
              </p:nvSpPr>
              <p:spPr bwMode="auto">
                <a:xfrm>
                  <a:off x="7812271" y="-1329657"/>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chemeClr val="tx1"/>
                    </a:solidFill>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2E6FBC5E-008A-44AA-BA15-4BA98B66AF63}"/>
                    </a:ext>
                  </a:extLst>
                </p:cNvPr>
                <p:cNvSpPr txBox="1"/>
                <p:nvPr/>
              </p:nvSpPr>
              <p:spPr>
                <a:xfrm>
                  <a:off x="7812271" y="-1741123"/>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48" name="Rectangle 147">
                  <a:extLst>
                    <a:ext uri="{FF2B5EF4-FFF2-40B4-BE49-F238E27FC236}">
                      <a16:creationId xmlns:a16="http://schemas.microsoft.com/office/drawing/2014/main" id="{BF31EF9E-CA65-4040-BDC6-0D099B0B5DE6}"/>
                    </a:ext>
                  </a:extLst>
                </p:cNvPr>
                <p:cNvSpPr/>
                <p:nvPr/>
              </p:nvSpPr>
              <p:spPr bwMode="auto">
                <a:xfrm>
                  <a:off x="6877619" y="-1150771"/>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chemeClr val="tx1"/>
                    </a:solidFill>
                    <a:latin typeface="Segoe UI"/>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BD12A2F3-1A60-4D28-9AEC-5DC9F5F40AB5}"/>
                </a:ext>
              </a:extLst>
            </p:cNvPr>
            <p:cNvGrpSpPr/>
            <p:nvPr/>
          </p:nvGrpSpPr>
          <p:grpSpPr>
            <a:xfrm>
              <a:off x="9665393" y="173123"/>
              <a:ext cx="1153849" cy="1153849"/>
              <a:chOff x="9680221" y="173123"/>
              <a:chExt cx="1153849" cy="1153849"/>
            </a:xfrm>
          </p:grpSpPr>
          <p:pic>
            <p:nvPicPr>
              <p:cNvPr id="125" name="Graphic 124" descr="Cloud">
                <a:extLst>
                  <a:ext uri="{FF2B5EF4-FFF2-40B4-BE49-F238E27FC236}">
                    <a16:creationId xmlns:a16="http://schemas.microsoft.com/office/drawing/2014/main" id="{C7F8593B-0FBE-4354-94E5-4EBC2A5E33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26" name="Group 125">
                <a:extLst>
                  <a:ext uri="{FF2B5EF4-FFF2-40B4-BE49-F238E27FC236}">
                    <a16:creationId xmlns:a16="http://schemas.microsoft.com/office/drawing/2014/main" id="{45C3E6A4-BFB7-48A5-8157-84AB5114108A}"/>
                  </a:ext>
                </a:extLst>
              </p:cNvPr>
              <p:cNvGrpSpPr/>
              <p:nvPr/>
            </p:nvGrpSpPr>
            <p:grpSpPr>
              <a:xfrm>
                <a:off x="10070108" y="574198"/>
                <a:ext cx="420682" cy="369013"/>
                <a:chOff x="6877619" y="-2154304"/>
                <a:chExt cx="1300412" cy="1140693"/>
              </a:xfrm>
            </p:grpSpPr>
            <p:sp>
              <p:nvSpPr>
                <p:cNvPr id="127" name="Rectangle 126">
                  <a:extLst>
                    <a:ext uri="{FF2B5EF4-FFF2-40B4-BE49-F238E27FC236}">
                      <a16:creationId xmlns:a16="http://schemas.microsoft.com/office/drawing/2014/main" id="{D80E8441-CB90-4EF8-A4A1-6A3CA60B56E1}"/>
                    </a:ext>
                  </a:extLst>
                </p:cNvPr>
                <p:cNvSpPr/>
                <p:nvPr/>
              </p:nvSpPr>
              <p:spPr bwMode="auto">
                <a:xfrm>
                  <a:off x="6877620" y="-1329657"/>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chemeClr val="tx1"/>
                    </a:solidFill>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D6970501-79FC-4282-A6B1-D800706C9AAB}"/>
                    </a:ext>
                  </a:extLst>
                </p:cNvPr>
                <p:cNvSpPr txBox="1"/>
                <p:nvPr/>
              </p:nvSpPr>
              <p:spPr>
                <a:xfrm>
                  <a:off x="6878931" y="-2154304"/>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32" name="TextBox 131">
                  <a:extLst>
                    <a:ext uri="{FF2B5EF4-FFF2-40B4-BE49-F238E27FC236}">
                      <a16:creationId xmlns:a16="http://schemas.microsoft.com/office/drawing/2014/main" id="{0D030F40-771D-436B-BAF8-1EB159BA80CE}"/>
                    </a:ext>
                  </a:extLst>
                </p:cNvPr>
                <p:cNvSpPr txBox="1"/>
                <p:nvPr/>
              </p:nvSpPr>
              <p:spPr>
                <a:xfrm>
                  <a:off x="6878931" y="-1741123"/>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36" name="TextBox 135">
                  <a:extLst>
                    <a:ext uri="{FF2B5EF4-FFF2-40B4-BE49-F238E27FC236}">
                      <a16:creationId xmlns:a16="http://schemas.microsoft.com/office/drawing/2014/main" id="{B8E62394-CB16-41B9-A723-BD7F6A0A17CC}"/>
                    </a:ext>
                  </a:extLst>
                </p:cNvPr>
                <p:cNvSpPr txBox="1"/>
                <p:nvPr/>
              </p:nvSpPr>
              <p:spPr>
                <a:xfrm>
                  <a:off x="7301612" y="-1741123"/>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37" name="Rectangle 136">
                  <a:extLst>
                    <a:ext uri="{FF2B5EF4-FFF2-40B4-BE49-F238E27FC236}">
                      <a16:creationId xmlns:a16="http://schemas.microsoft.com/office/drawing/2014/main" id="{C4662DDB-0126-4196-BDF9-FA2E8E2B7777}"/>
                    </a:ext>
                  </a:extLst>
                </p:cNvPr>
                <p:cNvSpPr/>
                <p:nvPr/>
              </p:nvSpPr>
              <p:spPr bwMode="auto">
                <a:xfrm>
                  <a:off x="7812271" y="-1329657"/>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chemeClr val="tx1"/>
                    </a:solidFill>
                    <a:latin typeface="Segoe UI"/>
                    <a:ea typeface="Segoe UI" pitchFamily="34" charset="0"/>
                    <a:cs typeface="Segoe UI" pitchFamily="34" charset="0"/>
                  </a:endParaRPr>
                </a:p>
              </p:txBody>
            </p:sp>
            <p:sp>
              <p:nvSpPr>
                <p:cNvPr id="138" name="TextBox 137">
                  <a:extLst>
                    <a:ext uri="{FF2B5EF4-FFF2-40B4-BE49-F238E27FC236}">
                      <a16:creationId xmlns:a16="http://schemas.microsoft.com/office/drawing/2014/main" id="{269CF33A-6CCF-4197-BD87-E40A765F132B}"/>
                    </a:ext>
                  </a:extLst>
                </p:cNvPr>
                <p:cNvSpPr txBox="1"/>
                <p:nvPr/>
              </p:nvSpPr>
              <p:spPr>
                <a:xfrm>
                  <a:off x="7812271" y="-1741123"/>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39" name="Rectangle 138">
                  <a:extLst>
                    <a:ext uri="{FF2B5EF4-FFF2-40B4-BE49-F238E27FC236}">
                      <a16:creationId xmlns:a16="http://schemas.microsoft.com/office/drawing/2014/main" id="{2673CD23-4890-4000-B32E-AF2F93B8EF90}"/>
                    </a:ext>
                  </a:extLst>
                </p:cNvPr>
                <p:cNvSpPr/>
                <p:nvPr/>
              </p:nvSpPr>
              <p:spPr bwMode="auto">
                <a:xfrm>
                  <a:off x="6877619" y="-1150771"/>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chemeClr val="tx1"/>
                    </a:solidFill>
                    <a:latin typeface="Segoe UI"/>
                    <a:ea typeface="Segoe UI" pitchFamily="34" charset="0"/>
                    <a:cs typeface="Segoe UI" pitchFamily="34" charset="0"/>
                  </a:endParaRPr>
                </a:p>
              </p:txBody>
            </p:sp>
          </p:grpSp>
        </p:grpSp>
        <p:grpSp>
          <p:nvGrpSpPr>
            <p:cNvPr id="114" name="Group 113">
              <a:extLst>
                <a:ext uri="{FF2B5EF4-FFF2-40B4-BE49-F238E27FC236}">
                  <a16:creationId xmlns:a16="http://schemas.microsoft.com/office/drawing/2014/main" id="{CF942899-3BA6-44E3-918E-6C89F3832025}"/>
                </a:ext>
              </a:extLst>
            </p:cNvPr>
            <p:cNvGrpSpPr/>
            <p:nvPr/>
          </p:nvGrpSpPr>
          <p:grpSpPr>
            <a:xfrm>
              <a:off x="10855589" y="173123"/>
              <a:ext cx="1153849" cy="1153849"/>
              <a:chOff x="9680221" y="173123"/>
              <a:chExt cx="1153849" cy="1153849"/>
            </a:xfrm>
          </p:grpSpPr>
          <p:pic>
            <p:nvPicPr>
              <p:cNvPr id="115" name="Graphic 114" descr="Cloud">
                <a:extLst>
                  <a:ext uri="{FF2B5EF4-FFF2-40B4-BE49-F238E27FC236}">
                    <a16:creationId xmlns:a16="http://schemas.microsoft.com/office/drawing/2014/main" id="{78FE4698-65E5-4113-8696-470AF6B907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16" name="Group 115">
                <a:extLst>
                  <a:ext uri="{FF2B5EF4-FFF2-40B4-BE49-F238E27FC236}">
                    <a16:creationId xmlns:a16="http://schemas.microsoft.com/office/drawing/2014/main" id="{BDD799BF-6894-49B4-992C-F5B5AA3CB02E}"/>
                  </a:ext>
                </a:extLst>
              </p:cNvPr>
              <p:cNvGrpSpPr/>
              <p:nvPr/>
            </p:nvGrpSpPr>
            <p:grpSpPr>
              <a:xfrm>
                <a:off x="10070108" y="574198"/>
                <a:ext cx="420682" cy="369013"/>
                <a:chOff x="6877619" y="-2154304"/>
                <a:chExt cx="1300412" cy="1140693"/>
              </a:xfrm>
            </p:grpSpPr>
            <p:sp>
              <p:nvSpPr>
                <p:cNvPr id="117" name="Rectangle 116">
                  <a:extLst>
                    <a:ext uri="{FF2B5EF4-FFF2-40B4-BE49-F238E27FC236}">
                      <a16:creationId xmlns:a16="http://schemas.microsoft.com/office/drawing/2014/main" id="{AEBEE644-3D41-4911-94E3-F8A5DE51CCC2}"/>
                    </a:ext>
                  </a:extLst>
                </p:cNvPr>
                <p:cNvSpPr/>
                <p:nvPr/>
              </p:nvSpPr>
              <p:spPr bwMode="auto">
                <a:xfrm>
                  <a:off x="6877620" y="-1329657"/>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chemeClr val="tx1"/>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D4A7508-51C8-4A51-B2AB-5257F44EBC35}"/>
                    </a:ext>
                  </a:extLst>
                </p:cNvPr>
                <p:cNvSpPr txBox="1"/>
                <p:nvPr/>
              </p:nvSpPr>
              <p:spPr>
                <a:xfrm>
                  <a:off x="6878931" y="-2154304"/>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9" name="TextBox 118">
                  <a:extLst>
                    <a:ext uri="{FF2B5EF4-FFF2-40B4-BE49-F238E27FC236}">
                      <a16:creationId xmlns:a16="http://schemas.microsoft.com/office/drawing/2014/main" id="{77DD2660-9D6B-4DB9-84C2-EA83D056AFC3}"/>
                    </a:ext>
                  </a:extLst>
                </p:cNvPr>
                <p:cNvSpPr txBox="1"/>
                <p:nvPr/>
              </p:nvSpPr>
              <p:spPr>
                <a:xfrm>
                  <a:off x="6878931" y="-1741123"/>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20" name="TextBox 119">
                  <a:extLst>
                    <a:ext uri="{FF2B5EF4-FFF2-40B4-BE49-F238E27FC236}">
                      <a16:creationId xmlns:a16="http://schemas.microsoft.com/office/drawing/2014/main" id="{08E3FF76-821A-4FF8-81D7-9D803E486C1B}"/>
                    </a:ext>
                  </a:extLst>
                </p:cNvPr>
                <p:cNvSpPr txBox="1"/>
                <p:nvPr/>
              </p:nvSpPr>
              <p:spPr>
                <a:xfrm>
                  <a:off x="7301612" y="-1741123"/>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21" name="Rectangle 120">
                  <a:extLst>
                    <a:ext uri="{FF2B5EF4-FFF2-40B4-BE49-F238E27FC236}">
                      <a16:creationId xmlns:a16="http://schemas.microsoft.com/office/drawing/2014/main" id="{A61E0D68-F5EF-48FA-82CC-EA11C1938759}"/>
                    </a:ext>
                  </a:extLst>
                </p:cNvPr>
                <p:cNvSpPr/>
                <p:nvPr/>
              </p:nvSpPr>
              <p:spPr bwMode="auto">
                <a:xfrm>
                  <a:off x="7812271" y="-1329657"/>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chemeClr val="tx1"/>
                    </a:solidFill>
                    <a:latin typeface="Segoe UI"/>
                    <a:ea typeface="Segoe UI" pitchFamily="34" charset="0"/>
                    <a:cs typeface="Segoe UI" pitchFamily="34" charset="0"/>
                  </a:endParaRPr>
                </a:p>
              </p:txBody>
            </p:sp>
            <p:sp>
              <p:nvSpPr>
                <p:cNvPr id="122" name="TextBox 121">
                  <a:extLst>
                    <a:ext uri="{FF2B5EF4-FFF2-40B4-BE49-F238E27FC236}">
                      <a16:creationId xmlns:a16="http://schemas.microsoft.com/office/drawing/2014/main" id="{6651ECCD-2145-4C0B-B878-AFF5B1C821CB}"/>
                    </a:ext>
                  </a:extLst>
                </p:cNvPr>
                <p:cNvSpPr txBox="1"/>
                <p:nvPr/>
              </p:nvSpPr>
              <p:spPr>
                <a:xfrm>
                  <a:off x="7812271" y="-1741123"/>
                  <a:ext cx="365760" cy="365760"/>
                </a:xfrm>
                <a:prstGeom prst="rect">
                  <a:avLst/>
                </a:prstGeom>
                <a:solidFill>
                  <a:srgbClr val="75757A"/>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23" name="Rectangle 122">
                  <a:extLst>
                    <a:ext uri="{FF2B5EF4-FFF2-40B4-BE49-F238E27FC236}">
                      <a16:creationId xmlns:a16="http://schemas.microsoft.com/office/drawing/2014/main" id="{9205127D-31C7-46A2-8ED4-BED131D03719}"/>
                    </a:ext>
                  </a:extLst>
                </p:cNvPr>
                <p:cNvSpPr/>
                <p:nvPr/>
              </p:nvSpPr>
              <p:spPr bwMode="auto">
                <a:xfrm>
                  <a:off x="6877619" y="-1150771"/>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chemeClr val="tx1"/>
                    </a:solidFill>
                    <a:latin typeface="Segoe UI"/>
                    <a:ea typeface="Segoe UI" pitchFamily="34" charset="0"/>
                    <a:cs typeface="Segoe UI" pitchFamily="34" charset="0"/>
                  </a:endParaRPr>
                </a:p>
              </p:txBody>
            </p:sp>
          </p:grpSp>
        </p:grpSp>
      </p:grpSp>
      <p:cxnSp>
        <p:nvCxnSpPr>
          <p:cNvPr id="38" name="Straight Connector 37">
            <a:extLst>
              <a:ext uri="{FF2B5EF4-FFF2-40B4-BE49-F238E27FC236}">
                <a16:creationId xmlns:a16="http://schemas.microsoft.com/office/drawing/2014/main" id="{5D441E21-F534-40D9-A7D7-662B945C1B06}"/>
              </a:ext>
            </a:extLst>
          </p:cNvPr>
          <p:cNvCxnSpPr/>
          <p:nvPr/>
        </p:nvCxnSpPr>
        <p:spPr>
          <a:xfrm>
            <a:off x="0" y="3363401"/>
            <a:ext cx="2565913"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DAE9BD4-F2C9-4458-B99C-7AC55F2EFD7A}"/>
              </a:ext>
            </a:extLst>
          </p:cNvPr>
          <p:cNvCxnSpPr/>
          <p:nvPr/>
        </p:nvCxnSpPr>
        <p:spPr>
          <a:xfrm>
            <a:off x="9597224" y="3363401"/>
            <a:ext cx="2565913"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FC83692-E0F1-4215-AF76-76B40B07F4AC}"/>
              </a:ext>
            </a:extLst>
          </p:cNvPr>
          <p:cNvCxnSpPr>
            <a:cxnSpLocks/>
          </p:cNvCxnSpPr>
          <p:nvPr/>
        </p:nvCxnSpPr>
        <p:spPr>
          <a:xfrm>
            <a:off x="0" y="4568024"/>
            <a:ext cx="3511789"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10E7034-82E1-4B42-86FB-E31EACABB371}"/>
              </a:ext>
            </a:extLst>
          </p:cNvPr>
          <p:cNvCxnSpPr>
            <a:cxnSpLocks/>
          </p:cNvCxnSpPr>
          <p:nvPr/>
        </p:nvCxnSpPr>
        <p:spPr>
          <a:xfrm>
            <a:off x="8698727" y="4568024"/>
            <a:ext cx="3511789"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07F13D8-3BAC-4B9D-A5C5-8B55D307544D}"/>
              </a:ext>
            </a:extLst>
          </p:cNvPr>
          <p:cNvCxnSpPr>
            <a:cxnSpLocks/>
          </p:cNvCxnSpPr>
          <p:nvPr/>
        </p:nvCxnSpPr>
        <p:spPr>
          <a:xfrm>
            <a:off x="0" y="5772646"/>
            <a:ext cx="1319917"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E806DB6-640E-4913-A496-FC3B80BCB9C8}"/>
              </a:ext>
            </a:extLst>
          </p:cNvPr>
          <p:cNvCxnSpPr>
            <a:cxnSpLocks/>
          </p:cNvCxnSpPr>
          <p:nvPr/>
        </p:nvCxnSpPr>
        <p:spPr>
          <a:xfrm>
            <a:off x="10853530" y="5772646"/>
            <a:ext cx="1319917"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85467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500"/>
                                        <p:tgtEl>
                                          <p:spTgt spid="157"/>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500"/>
                                        <p:tgtEl>
                                          <p:spTgt spid="15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1" grpId="0"/>
      <p:bldP spid="25" grpId="0" animBg="1"/>
      <p:bldP spid="27" grpId="0"/>
      <p:bldP spid="29" grpId="0"/>
      <p:bldP spid="30" grpId="0"/>
      <p:bldP spid="31" grpId="0"/>
      <p:bldP spid="33" grpId="0"/>
      <p:bldP spid="34" grpId="0" animBg="1"/>
      <p:bldP spid="36"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213CA50-45A8-4B8A-B6AB-A816D1B5963D}"/>
              </a:ext>
            </a:extLst>
          </p:cNvPr>
          <p:cNvGraphicFramePr>
            <a:graphicFrameLocks noGrp="1"/>
          </p:cNvGraphicFramePr>
          <p:nvPr>
            <p:extLst>
              <p:ext uri="{D42A27DB-BD31-4B8C-83A1-F6EECF244321}">
                <p14:modId xmlns:p14="http://schemas.microsoft.com/office/powerpoint/2010/main" val="2811322660"/>
              </p:ext>
            </p:extLst>
          </p:nvPr>
        </p:nvGraphicFramePr>
        <p:xfrm>
          <a:off x="432389" y="899132"/>
          <a:ext cx="11001154" cy="5806642"/>
        </p:xfrm>
        <a:graphic>
          <a:graphicData uri="http://schemas.openxmlformats.org/drawingml/2006/table">
            <a:tbl>
              <a:tblPr firstRow="1" bandRow="1">
                <a:tableStyleId>{5C22544A-7EE6-4342-B048-85BDC9FD1C3A}</a:tableStyleId>
              </a:tblPr>
              <a:tblGrid>
                <a:gridCol w="1680299">
                  <a:extLst>
                    <a:ext uri="{9D8B030D-6E8A-4147-A177-3AD203B41FA5}">
                      <a16:colId xmlns:a16="http://schemas.microsoft.com/office/drawing/2014/main" val="163173438"/>
                    </a:ext>
                  </a:extLst>
                </a:gridCol>
                <a:gridCol w="1919194">
                  <a:extLst>
                    <a:ext uri="{9D8B030D-6E8A-4147-A177-3AD203B41FA5}">
                      <a16:colId xmlns:a16="http://schemas.microsoft.com/office/drawing/2014/main" val="102632042"/>
                    </a:ext>
                  </a:extLst>
                </a:gridCol>
                <a:gridCol w="7401661">
                  <a:extLst>
                    <a:ext uri="{9D8B030D-6E8A-4147-A177-3AD203B41FA5}">
                      <a16:colId xmlns:a16="http://schemas.microsoft.com/office/drawing/2014/main" val="524840548"/>
                    </a:ext>
                  </a:extLst>
                </a:gridCol>
              </a:tblGrid>
              <a:tr h="376640">
                <a:tc gridSpan="3">
                  <a:txBody>
                    <a:bodyPr/>
                    <a:lstStyle/>
                    <a:p>
                      <a:r>
                        <a:rPr lang="en-US" sz="1300" b="0" kern="1200" dirty="0">
                          <a:solidFill>
                            <a:schemeClr val="bg1"/>
                          </a:solidFill>
                          <a:latin typeface="+mn-lt"/>
                          <a:ea typeface="+mn-ea"/>
                          <a:cs typeface="+mn-cs"/>
                        </a:rPr>
                        <a:t>Morning: Overview/Ready/Govern/Manage – 3 hrs.</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3088757"/>
                  </a:ext>
                </a:extLst>
              </a:tr>
              <a:tr h="376640">
                <a:tc>
                  <a:txBody>
                    <a:bodyPr/>
                    <a:lstStyle/>
                    <a:p>
                      <a:r>
                        <a:rPr lang="en-US" sz="1300" b="0" kern="1200" dirty="0">
                          <a:solidFill>
                            <a:schemeClr val="bg1"/>
                          </a:solidFill>
                          <a:latin typeface="+mn-lt"/>
                          <a:ea typeface="+mn-ea"/>
                          <a:cs typeface="+mn-cs"/>
                        </a:rPr>
                        <a:t>Level</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300" b="0" kern="1200">
                          <a:solidFill>
                            <a:schemeClr val="bg1"/>
                          </a:solidFill>
                          <a:latin typeface="+mn-lt"/>
                          <a:ea typeface="+mn-ea"/>
                          <a:cs typeface="+mn-cs"/>
                        </a:rPr>
                        <a:t>Duration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300" b="0" kern="1200" dirty="0">
                          <a:solidFill>
                            <a:schemeClr val="bg1"/>
                          </a:solidFill>
                          <a:latin typeface="+mn-lt"/>
                          <a:ea typeface="+mn-ea"/>
                          <a:cs typeface="+mn-cs"/>
                        </a:rPr>
                        <a:t>Content</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742597475"/>
                  </a:ext>
                </a:extLst>
              </a:tr>
              <a:tr h="602255">
                <a:tc>
                  <a:txBody>
                    <a:bodyPr/>
                    <a:lstStyle/>
                    <a:p>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a:rPr>
                        <a:t>L100</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30min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r>
                        <a:rPr kumimoji="0" lang="en-US" sz="1300" b="1"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Cloud Adoption Framework Overview</a:t>
                      </a:r>
                    </a:p>
                    <a:p>
                      <a:r>
                        <a:rPr kumimoji="0" lang="en-US" sz="11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rPr>
                        <a:t>Provide an overview of the Cloud Adoption Framework and help customers think about their cloud strategy and create an actionable cloud adoption plan.  </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354126231"/>
                  </a:ext>
                </a:extLst>
              </a:tr>
              <a:tr h="764356">
                <a:tc rowSpan="2">
                  <a:txBody>
                    <a:bodyPr/>
                    <a:lstStyle/>
                    <a:p>
                      <a:pPr algn="l"/>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L200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l"/>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60 min</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marL="0" marR="0" lvl="0" indent="0" algn="l" rtl="0" eaLnBrk="1" fontAlgn="auto" latinLnBrk="0" hangingPunct="1">
                        <a:lnSpc>
                          <a:spcPct val="100000"/>
                        </a:lnSpc>
                        <a:spcBef>
                          <a:spcPts val="0"/>
                        </a:spcBef>
                        <a:spcAft>
                          <a:spcPts val="0"/>
                        </a:spcAft>
                        <a:buFontTx/>
                        <a:buNone/>
                      </a:pP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Unlock cloud adoption using Azure landing zones </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a:t>
                      </a:r>
                    </a:p>
                    <a:p>
                      <a:pPr marL="0" marR="0" lvl="0" indent="0" algn="l" rtl="0" eaLnBrk="1" fontAlgn="auto" latinLnBrk="0" hangingPunct="1">
                        <a:lnSpc>
                          <a:spcPct val="100000"/>
                        </a:lnSpc>
                        <a:spcBef>
                          <a:spcPts val="0"/>
                        </a:spcBef>
                        <a:spcAft>
                          <a:spcPts val="0"/>
                        </a:spcAft>
                        <a:buFontTx/>
                        <a:buNone/>
                      </a:pPr>
                      <a:r>
                        <a:rPr kumimoji="0" lang="en-US" sz="11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Provide an overview of the Azure landing zones, why are they important and what are the different landing zones implementation options. Customers will also go through an operating model exercise to decide what option would best suit their needs. </a:t>
                      </a:r>
                      <a:endParaRPr kumimoji="0" lang="en-US" sz="11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466753884"/>
                  </a:ext>
                </a:extLst>
              </a:tr>
              <a:tr h="601228">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45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marL="0" marR="0" lvl="0" indent="0" algn="l" rtl="0" eaLnBrk="1" fontAlgn="auto" latinLnBrk="0" hangingPunct="1">
                        <a:lnSpc>
                          <a:spcPct val="100000"/>
                        </a:lnSpc>
                        <a:spcBef>
                          <a:spcPts val="0"/>
                        </a:spcBef>
                        <a:spcAft>
                          <a:spcPts val="0"/>
                        </a:spcAft>
                        <a:buFontTx/>
                        <a:buNone/>
                      </a:pPr>
                      <a:r>
                        <a:rPr kumimoji="0" lang="en-US" sz="1300" b="1" i="0" u="none" strike="noStrike" kern="1200" cap="none" spc="0" normalizeH="0" baseline="0" dirty="0">
                          <a:ln>
                            <a:noFill/>
                          </a:ln>
                          <a:solidFill>
                            <a:schemeClr val="bg1"/>
                          </a:solidFill>
                          <a:effectLst/>
                          <a:uLnTx/>
                          <a:uFillTx/>
                          <a:latin typeface="Calibri" panose="020F0502020204030204"/>
                          <a:ea typeface="+mn-ea"/>
                          <a:cs typeface="Segoe UI Light"/>
                        </a:rPr>
                        <a:t>Establish cloud governance using the Cloud Adoption Framework</a:t>
                      </a:r>
                    </a:p>
                    <a:p>
                      <a:pPr marL="0" marR="0" lvl="0" indent="0" algn="l" rtl="0" eaLnBrk="1" fontAlgn="auto" latinLnBrk="0" hangingPunct="1">
                        <a:lnSpc>
                          <a:spcPct val="100000"/>
                        </a:lnSpc>
                        <a:spcBef>
                          <a:spcPts val="0"/>
                        </a:spcBef>
                        <a:spcAft>
                          <a:spcPts val="0"/>
                        </a:spcAft>
                        <a:buFontTx/>
                        <a:buNone/>
                      </a:pPr>
                      <a:r>
                        <a:rPr lang="en-US" sz="1100" b="0" i="0" kern="1200" dirty="0">
                          <a:solidFill>
                            <a:schemeClr val="bg1"/>
                          </a:solidFill>
                          <a:effectLst/>
                          <a:latin typeface="+mn-lt"/>
                          <a:ea typeface="+mn-ea"/>
                          <a:cs typeface="+mn-cs"/>
                        </a:rPr>
                        <a:t>Leverage the agile, iterative methodology to enable governance maturity without impeding migration or innovation.</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837413969"/>
                  </a:ext>
                </a:extLst>
              </a:tr>
              <a:tr h="603894">
                <a:tc>
                  <a:txBody>
                    <a:bodyPr/>
                    <a:lstStyle/>
                    <a:p>
                      <a:pPr algn="l"/>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L200</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45 min. </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lvl="0" algn="l">
                        <a:lnSpc>
                          <a:spcPct val="100000"/>
                        </a:lnSpc>
                        <a:spcBef>
                          <a:spcPts val="0"/>
                        </a:spcBef>
                        <a:spcAft>
                          <a:spcPts val="0"/>
                        </a:spcAft>
                        <a:buNone/>
                      </a:pPr>
                      <a:r>
                        <a:rPr lang="en-US" sz="1300" b="1" i="0" u="none" strike="noStrike" kern="1200" cap="none" spc="0" normalizeH="0" baseline="0" noProof="0" dirty="0">
                          <a:ln>
                            <a:noFill/>
                          </a:ln>
                          <a:solidFill>
                            <a:schemeClr val="bg1"/>
                          </a:solidFill>
                          <a:effectLst/>
                          <a:uLnTx/>
                          <a:uFillTx/>
                          <a:latin typeface="Calibri" panose="020F0502020204030204"/>
                        </a:rPr>
                        <a:t>Manage your cloud operations to achieve business value</a:t>
                      </a:r>
                    </a:p>
                    <a:p>
                      <a:pPr lvl="0" algn="l">
                        <a:lnSpc>
                          <a:spcPct val="100000"/>
                        </a:lnSpc>
                        <a:spcBef>
                          <a:spcPts val="0"/>
                        </a:spcBef>
                        <a:spcAft>
                          <a:spcPts val="0"/>
                        </a:spcAft>
                        <a:buNone/>
                      </a:pPr>
                      <a:r>
                        <a:rPr lang="en-US" sz="1100" b="0" i="0" u="none" strike="noStrike" kern="1200" cap="none" spc="0" normalizeH="0" baseline="0" noProof="0" dirty="0">
                          <a:ln>
                            <a:noFill/>
                          </a:ln>
                          <a:solidFill>
                            <a:schemeClr val="bg1"/>
                          </a:solidFill>
                          <a:effectLst/>
                          <a:uLnTx/>
                          <a:uFillTx/>
                          <a:latin typeface="Calibri" panose="020F0502020204030204"/>
                        </a:rPr>
                        <a:t>Learn the best practices to support ongoing cloud operations to deliver tangible business outcomes.</a:t>
                      </a:r>
                      <a:endParaRPr lang="en-US" sz="1100" b="0" i="0" u="none" strike="noStrike" kern="1200" cap="none" spc="0" normalizeH="0" baseline="0" noProof="0" dirty="0">
                        <a:ln>
                          <a:noFill/>
                        </a:ln>
                        <a:solidFill>
                          <a:schemeClr val="bg1"/>
                        </a:solidFill>
                        <a:effectLst/>
                        <a:uLnTx/>
                        <a:uFillTx/>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970757450"/>
                  </a:ext>
                </a:extLst>
              </a:tr>
              <a:tr h="376640">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mn-lt"/>
                          <a:ea typeface="+mn-ea"/>
                          <a:cs typeface="+mn-cs"/>
                        </a:rPr>
                        <a:t>Afternoon: Hands-On Exercises – 3 hrs.</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0960006"/>
                  </a:ext>
                </a:extLst>
              </a:tr>
              <a:tr h="376640">
                <a:tc rowSpan="5">
                  <a:txBody>
                    <a:bodyPr/>
                    <a:lstStyle/>
                    <a:p>
                      <a:r>
                        <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a:rPr>
                        <a:t>L300</a:t>
                      </a:r>
                    </a:p>
                  </a:txBody>
                  <a:tcPr marL="81898" marR="81898" marT="40949" marB="40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r>
                        <a:rPr lang="en-US" sz="1300" i="0">
                          <a:solidFill>
                            <a:schemeClr val="bg1"/>
                          </a:solidFill>
                        </a:rPr>
                        <a:t>15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Introducing Hands-on-lab(HOL) process &amp; goals for the afternoon</a:t>
                      </a:r>
                      <a:endParaRPr lang="en-US" sz="1300" i="0" dirty="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63266026"/>
                  </a:ext>
                </a:extLst>
              </a:tr>
              <a:tr h="427759">
                <a:tc vMerge="1">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30 min </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HOL </a:t>
                      </a: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1</a:t>
                      </a:r>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 </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Start</a:t>
                      </a: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small</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and expand </a:t>
                      </a: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landing zone implementation option </a:t>
                      </a:r>
                      <a:endPar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586304640"/>
                  </a:ext>
                </a:extLst>
              </a:tr>
              <a:tr h="627626">
                <a:tc vMerge="1">
                  <a:txBody>
                    <a:bodyPr/>
                    <a:lstStyle/>
                    <a:p>
                      <a:endParaRPr lang="en-US"/>
                    </a:p>
                  </a:txBody>
                  <a:tcPr/>
                </a:tc>
                <a:tc>
                  <a:txBody>
                    <a:bodyPr/>
                    <a:lstStyle/>
                    <a:p>
                      <a:pPr lvl="0">
                        <a:buNone/>
                      </a:pPr>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45 min </a:t>
                      </a:r>
                      <a:endParaRPr kumimoji="0" lang="en-US" sz="1700" i="0" dirty="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lvl="0">
                        <a:buNone/>
                      </a:pPr>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HOL 2: </a:t>
                      </a:r>
                      <a:r>
                        <a:rPr lang="en-US" sz="1300" b="1" i="0" u="none" strike="noStrike" kern="1200" cap="none" spc="0" normalizeH="0" baseline="0" dirty="0">
                          <a:ln>
                            <a:noFill/>
                          </a:ln>
                          <a:solidFill>
                            <a:schemeClr val="bg1"/>
                          </a:solidFill>
                          <a:effectLst/>
                          <a:uLnTx/>
                          <a:uFillTx/>
                          <a:latin typeface="Calibri" panose="020F0502020204030204"/>
                          <a:ea typeface="+mn-ea"/>
                          <a:cs typeface="Segoe UI Light"/>
                        </a:rPr>
                        <a:t>Governance</a:t>
                      </a:r>
                      <a:r>
                        <a:rPr lang="en-US" sz="1300" b="0" i="0" u="none" strike="noStrike" kern="1200" cap="none" spc="0" normalizeH="0" baseline="0" dirty="0">
                          <a:ln>
                            <a:noFill/>
                          </a:ln>
                          <a:solidFill>
                            <a:schemeClr val="bg1"/>
                          </a:solidFill>
                          <a:effectLst/>
                          <a:uLnTx/>
                          <a:uFillTx/>
                          <a:latin typeface="Calibri" panose="020F0502020204030204"/>
                          <a:ea typeface="+mn-ea"/>
                          <a:cs typeface="Segoe UI Light"/>
                        </a:rPr>
                        <a:t> </a:t>
                      </a:r>
                      <a:endParaRPr lang="en-US" sz="1300" b="0" i="0" u="none" strike="noStrike" kern="1200" cap="none" spc="0" normalizeH="0" baseline="0" noProof="0" dirty="0">
                        <a:ln>
                          <a:noFill/>
                        </a:ln>
                        <a:solidFill>
                          <a:schemeClr val="bg1"/>
                        </a:solidFill>
                        <a:effectLst/>
                        <a:highlight>
                          <a:srgbClr val="00FF00"/>
                        </a:highlight>
                        <a:uLnTx/>
                        <a:uFillTx/>
                      </a:endParaRPr>
                    </a:p>
                    <a:p>
                      <a:pPr lvl="1">
                        <a:buNone/>
                      </a:pPr>
                      <a:r>
                        <a:rPr lang="en-US" sz="1200" b="0" i="0" u="none" strike="noStrike" kern="1200" cap="none" spc="0" normalizeH="0" baseline="0" dirty="0">
                          <a:ln>
                            <a:noFill/>
                          </a:ln>
                          <a:solidFill>
                            <a:schemeClr val="bg1"/>
                          </a:solidFill>
                          <a:effectLst/>
                          <a:uLnTx/>
                          <a:uFillTx/>
                          <a:latin typeface="Calibri" panose="020F0502020204030204"/>
                          <a:ea typeface="+mn-ea"/>
                          <a:cs typeface="Segoe UI Light"/>
                        </a:rPr>
                        <a:t>Create a governance MVP by setting up management groups, resource groups, cost management and  RBAC</a:t>
                      </a:r>
                      <a:endParaRPr kumimoji="0" lang="en-US" sz="1500" i="0" dirty="0">
                        <a:solidFill>
                          <a:schemeClr val="bg1"/>
                        </a:solidFill>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648459242"/>
                  </a:ext>
                </a:extLst>
              </a:tr>
              <a:tr h="338713">
                <a:tc vMerge="1">
                  <a:txBody>
                    <a:bodyPr/>
                    <a:lstStyle/>
                    <a:p>
                      <a:endParaRPr lang="en-US"/>
                    </a:p>
                  </a:txBody>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60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marL="0" marR="0" lvl="0" indent="0" algn="l" rtl="0" eaLnBrk="1" fontAlgn="auto" latinLnBrk="0" hangingPunct="1">
                        <a:lnSpc>
                          <a:spcPct val="100000"/>
                        </a:lnSpc>
                        <a:spcBef>
                          <a:spcPts val="0"/>
                        </a:spcBef>
                        <a:spcAft>
                          <a:spcPts val="0"/>
                        </a:spcAft>
                        <a:buFontTx/>
                        <a:buNone/>
                      </a:pPr>
                      <a:r>
                        <a:rPr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HOL 3:</a:t>
                      </a:r>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a:rPr>
                        <a:t> </a:t>
                      </a:r>
                      <a:r>
                        <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Enterprise scale</a:t>
                      </a:r>
                      <a:r>
                        <a:rPr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a:rPr>
                        <a:t> landing zones lab</a:t>
                      </a:r>
                      <a:endParaRPr kumimoji="0" lang="en-US" sz="1300" b="1"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299135471"/>
                  </a:ext>
                </a:extLst>
              </a:tr>
              <a:tr h="284460">
                <a:tc vMerge="1">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00" b="0" i="0" u="none" strike="noStrike" kern="1200" cap="none" spc="0" normalizeH="0" baseline="0">
                          <a:ln>
                            <a:noFill/>
                          </a:ln>
                          <a:solidFill>
                            <a:schemeClr val="bg1"/>
                          </a:solidFill>
                          <a:effectLst/>
                          <a:uLnTx/>
                          <a:uFillTx/>
                          <a:latin typeface="Calibri" panose="020F0502020204030204"/>
                          <a:ea typeface="+mn-ea"/>
                          <a:cs typeface="Segoe UI Light" panose="020B0502040204020203" pitchFamily="34" charset="0"/>
                        </a:rPr>
                        <a:t>30 Min.</a:t>
                      </a: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r>
                        <a:rPr kumimoji="0" lang="en-US" sz="1300" b="0" i="0" u="none" strike="noStrike" kern="1200" cap="none" spc="0" normalizeH="0" baseline="0" noProof="0" dirty="0">
                          <a:ln>
                            <a:noFill/>
                          </a:ln>
                          <a:solidFill>
                            <a:schemeClr val="bg1"/>
                          </a:solidFill>
                          <a:effectLst/>
                          <a:uLnTx/>
                          <a:uFillTx/>
                          <a:latin typeface="Calibri" panose="020F0502020204030204"/>
                          <a:ea typeface="+mn-ea"/>
                          <a:cs typeface="Segoe UI Light" panose="020B0502040204020203" pitchFamily="34" charset="0"/>
                        </a:rPr>
                        <a:t>Next steps &amp; how to get started</a:t>
                      </a:r>
                      <a:endParaRPr kumimoji="0" lang="en-US" sz="1300" b="0" i="0" u="none" strike="noStrike" kern="1200" cap="none" spc="0" normalizeH="0" baseline="0" dirty="0">
                        <a:ln>
                          <a:noFill/>
                        </a:ln>
                        <a:solidFill>
                          <a:schemeClr val="bg1"/>
                        </a:solidFill>
                        <a:effectLst/>
                        <a:uLnTx/>
                        <a:uFillTx/>
                        <a:latin typeface="Calibri" panose="020F0502020204030204"/>
                        <a:ea typeface="+mn-ea"/>
                        <a:cs typeface="Segoe UI Light" panose="020B0502040204020203" pitchFamily="34" charset="0"/>
                      </a:endParaRPr>
                    </a:p>
                  </a:txBody>
                  <a:tcPr marL="89433" marR="89433" marT="44717" marB="44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302075268"/>
                  </a:ext>
                </a:extLst>
              </a:tr>
            </a:tbl>
          </a:graphicData>
        </a:graphic>
      </p:graphicFrame>
      <p:sp>
        <p:nvSpPr>
          <p:cNvPr id="10" name="TextBox 9">
            <a:extLst>
              <a:ext uri="{FF2B5EF4-FFF2-40B4-BE49-F238E27FC236}">
                <a16:creationId xmlns:a16="http://schemas.microsoft.com/office/drawing/2014/main" id="{8318D2D2-1D7D-4EC5-83E8-6FDDCE40E501}"/>
              </a:ext>
            </a:extLst>
          </p:cNvPr>
          <p:cNvSpPr txBox="1"/>
          <p:nvPr/>
        </p:nvSpPr>
        <p:spPr>
          <a:xfrm>
            <a:off x="432389" y="252801"/>
            <a:ext cx="11001155" cy="646331"/>
          </a:xfrm>
          <a:prstGeom prst="rect">
            <a:avLst/>
          </a:prstGeom>
          <a:solidFill>
            <a:schemeClr val="tx1"/>
          </a:solidFill>
        </p:spPr>
        <p:txBody>
          <a:bodyPr wrap="square">
            <a:spAutoFit/>
          </a:bodyPr>
          <a:lstStyle/>
          <a:p>
            <a:r>
              <a:rPr lang="en-US" sz="1800" dirty="0">
                <a:solidFill>
                  <a:schemeClr val="bg1"/>
                </a:solidFill>
                <a:latin typeface="+mj-lt"/>
              </a:rPr>
              <a:t>Azure Virtual Workshop: </a:t>
            </a:r>
          </a:p>
          <a:p>
            <a:r>
              <a:rPr lang="en-US" sz="1800" dirty="0">
                <a:solidFill>
                  <a:schemeClr val="bg1"/>
                </a:solidFill>
                <a:latin typeface="+mj-lt"/>
              </a:rPr>
              <a:t>Prepare your landing zone using Cloud Adoption Framework </a:t>
            </a:r>
          </a:p>
        </p:txBody>
      </p:sp>
      <p:sp>
        <p:nvSpPr>
          <p:cNvPr id="11" name="Rectangle 10">
            <a:extLst>
              <a:ext uri="{FF2B5EF4-FFF2-40B4-BE49-F238E27FC236}">
                <a16:creationId xmlns:a16="http://schemas.microsoft.com/office/drawing/2014/main" id="{7A01C8BA-07F3-47C6-A0EA-EDEC7B7C3E83}"/>
              </a:ext>
            </a:extLst>
          </p:cNvPr>
          <p:cNvSpPr/>
          <p:nvPr/>
        </p:nvSpPr>
        <p:spPr bwMode="auto">
          <a:xfrm>
            <a:off x="432388" y="2275367"/>
            <a:ext cx="11001154" cy="808075"/>
          </a:xfrm>
          <a:prstGeom prst="rect">
            <a:avLst/>
          </a:prstGeom>
          <a:noFill/>
          <a:ln w="571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129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Implementation options</a:t>
            </a:r>
          </a:p>
        </p:txBody>
      </p:sp>
    </p:spTree>
    <p:extLst>
      <p:ext uri="{BB962C8B-B14F-4D97-AF65-F5344CB8AC3E}">
        <p14:creationId xmlns:p14="http://schemas.microsoft.com/office/powerpoint/2010/main" val="7827613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322BB717-4DB8-4B75-BFB5-E2C8192766D0}"/>
              </a:ext>
            </a:extLst>
          </p:cNvPr>
          <p:cNvSpPr/>
          <p:nvPr/>
        </p:nvSpPr>
        <p:spPr bwMode="auto">
          <a:xfrm>
            <a:off x="508000" y="2540833"/>
            <a:ext cx="5505451" cy="3963355"/>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p:txBody>
          <a:bodyPr/>
          <a:lstStyle/>
          <a:p>
            <a:r>
              <a:rPr lang="en-US"/>
              <a:t>Implementation options – Architecture Deployed</a:t>
            </a:r>
          </a:p>
        </p:txBody>
      </p:sp>
      <p:sp>
        <p:nvSpPr>
          <p:cNvPr id="5" name="Content Placeholder 4">
            <a:extLst>
              <a:ext uri="{FF2B5EF4-FFF2-40B4-BE49-F238E27FC236}">
                <a16:creationId xmlns:a16="http://schemas.microsoft.com/office/drawing/2014/main" id="{B7F9BB33-7E31-4A17-9E99-51594A6234E1}"/>
              </a:ext>
            </a:extLst>
          </p:cNvPr>
          <p:cNvSpPr>
            <a:spLocks noGrp="1"/>
          </p:cNvSpPr>
          <p:nvPr>
            <p:ph sz="quarter" idx="4294967295"/>
          </p:nvPr>
        </p:nvSpPr>
        <p:spPr>
          <a:xfrm>
            <a:off x="6178550" y="1487954"/>
            <a:ext cx="5211762" cy="865632"/>
          </a:xfrm>
        </p:spPr>
        <p:txBody>
          <a:bodyPr/>
          <a:lstStyle/>
          <a:p>
            <a:pPr marL="0" indent="0">
              <a:buNone/>
            </a:pPr>
            <a:r>
              <a:rPr lang="en-US" sz="2000" dirty="0"/>
              <a:t>Start with enterprise scale</a:t>
            </a:r>
          </a:p>
          <a:p>
            <a:pPr marL="342900" indent="-342900">
              <a:buSzPct val="110000"/>
              <a:buBlip>
                <a:blip r:embed="rId3"/>
              </a:buBlip>
            </a:pPr>
            <a:r>
              <a:rPr lang="en-US" sz="2000" dirty="0">
                <a:solidFill>
                  <a:schemeClr val="tx2"/>
                </a:solidFill>
                <a:latin typeface="Segoe UI Semibold"/>
                <a:sym typeface="Wingdings" panose="05000000000000000000" pitchFamily="2" charset="2"/>
              </a:rPr>
              <a:t>Deploy w/Azure policy + ARM templates</a:t>
            </a:r>
            <a:endParaRPr lang="en-US" sz="2000" dirty="0">
              <a:solidFill>
                <a:schemeClr val="tx2"/>
              </a:solidFill>
              <a:latin typeface="Segoe UI Semibold"/>
            </a:endParaRPr>
          </a:p>
          <a:p>
            <a:endParaRPr lang="en-US" sz="2000" dirty="0"/>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sz="quarter" idx="4294967295"/>
          </p:nvPr>
        </p:nvSpPr>
        <p:spPr>
          <a:xfrm>
            <a:off x="511846" y="1487954"/>
            <a:ext cx="5501605" cy="800219"/>
          </a:xfrm>
        </p:spPr>
        <p:txBody>
          <a:bodyPr/>
          <a:lstStyle/>
          <a:p>
            <a:pPr marL="0" indent="0">
              <a:buNone/>
            </a:pPr>
            <a:r>
              <a:rPr lang="en-US" sz="2000" dirty="0"/>
              <a:t>Start small and expand</a:t>
            </a:r>
          </a:p>
          <a:p>
            <a:pPr marL="342900" indent="-342900">
              <a:buSzPct val="110000"/>
              <a:buBlip>
                <a:blip r:embed="rId3"/>
              </a:buBlip>
            </a:pPr>
            <a:r>
              <a:rPr lang="en-US" sz="2000" dirty="0">
                <a:solidFill>
                  <a:schemeClr val="tx2"/>
                </a:solidFill>
                <a:latin typeface="Segoe UI Semibold"/>
                <a:sym typeface="Wingdings" panose="05000000000000000000" pitchFamily="2" charset="2"/>
              </a:rPr>
              <a:t>Deploy w/Azure Blueprints + ARM templates</a:t>
            </a:r>
            <a:endParaRPr lang="en-US" sz="2000" dirty="0">
              <a:solidFill>
                <a:schemeClr val="tx2"/>
              </a:solidFill>
              <a:latin typeface="Segoe UI Semibold"/>
            </a:endParaRPr>
          </a:p>
        </p:txBody>
      </p:sp>
      <p:pic>
        <p:nvPicPr>
          <p:cNvPr id="8" name="Picture 7">
            <a:extLst>
              <a:ext uri="{FF2B5EF4-FFF2-40B4-BE49-F238E27FC236}">
                <a16:creationId xmlns:a16="http://schemas.microsoft.com/office/drawing/2014/main" id="{32AC3828-C85F-4632-8860-833CCB646AA3}"/>
              </a:ext>
            </a:extLst>
          </p:cNvPr>
          <p:cNvPicPr>
            <a:picLocks noChangeAspect="1"/>
          </p:cNvPicPr>
          <p:nvPr/>
        </p:nvPicPr>
        <p:blipFill>
          <a:blip r:embed="rId4"/>
          <a:stretch>
            <a:fillRect/>
          </a:stretch>
        </p:blipFill>
        <p:spPr>
          <a:xfrm>
            <a:off x="6178550" y="2540833"/>
            <a:ext cx="5745586" cy="3963355"/>
          </a:xfrm>
          <a:prstGeom prst="rect">
            <a:avLst/>
          </a:prstGeom>
          <a:ln>
            <a:solidFill>
              <a:schemeClr val="bg2">
                <a:lumMod val="50000"/>
              </a:schemeClr>
            </a:solidFill>
          </a:ln>
        </p:spPr>
      </p:pic>
      <p:grpSp>
        <p:nvGrpSpPr>
          <p:cNvPr id="74" name="Group 73">
            <a:extLst>
              <a:ext uri="{FF2B5EF4-FFF2-40B4-BE49-F238E27FC236}">
                <a16:creationId xmlns:a16="http://schemas.microsoft.com/office/drawing/2014/main" id="{E7C61964-2FD2-4C21-9B36-9981887FE299}"/>
              </a:ext>
            </a:extLst>
          </p:cNvPr>
          <p:cNvGrpSpPr/>
          <p:nvPr/>
        </p:nvGrpSpPr>
        <p:grpSpPr>
          <a:xfrm>
            <a:off x="708025" y="2679744"/>
            <a:ext cx="5092700" cy="3700352"/>
            <a:chOff x="419101" y="2882944"/>
            <a:chExt cx="5092700" cy="3700352"/>
          </a:xfrm>
        </p:grpSpPr>
        <p:grpSp>
          <p:nvGrpSpPr>
            <p:cNvPr id="11" name="Group 10">
              <a:extLst>
                <a:ext uri="{FF2B5EF4-FFF2-40B4-BE49-F238E27FC236}">
                  <a16:creationId xmlns:a16="http://schemas.microsoft.com/office/drawing/2014/main" id="{F14B7545-6968-43BF-80B9-E8A201BEF5E4}"/>
                </a:ext>
              </a:extLst>
            </p:cNvPr>
            <p:cNvGrpSpPr/>
            <p:nvPr/>
          </p:nvGrpSpPr>
          <p:grpSpPr>
            <a:xfrm>
              <a:off x="4383039" y="5132927"/>
              <a:ext cx="577808" cy="373681"/>
              <a:chOff x="555649" y="2678171"/>
              <a:chExt cx="2955354" cy="1911292"/>
            </a:xfrm>
          </p:grpSpPr>
          <p:grpSp>
            <p:nvGrpSpPr>
              <p:cNvPr id="12" name="Picture 52">
                <a:extLst>
                  <a:ext uri="{FF2B5EF4-FFF2-40B4-BE49-F238E27FC236}">
                    <a16:creationId xmlns:a16="http://schemas.microsoft.com/office/drawing/2014/main" id="{2F0E1CCA-A5EB-47FC-8001-F843FC31E231}"/>
                  </a:ext>
                </a:extLst>
              </p:cNvPr>
              <p:cNvGrpSpPr/>
              <p:nvPr/>
            </p:nvGrpSpPr>
            <p:grpSpPr>
              <a:xfrm>
                <a:off x="555649" y="2678171"/>
                <a:ext cx="2955354" cy="1911292"/>
                <a:chOff x="2653753" y="2591824"/>
                <a:chExt cx="1624919" cy="1033449"/>
              </a:xfrm>
            </p:grpSpPr>
            <p:sp>
              <p:nvSpPr>
                <p:cNvPr id="16" name="Freeform: Shape 15">
                  <a:extLst>
                    <a:ext uri="{FF2B5EF4-FFF2-40B4-BE49-F238E27FC236}">
                      <a16:creationId xmlns:a16="http://schemas.microsoft.com/office/drawing/2014/main" id="{0B52EA6E-11D1-4FB0-81E4-ABD075E31E4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064A6F4-38D4-4F67-A09B-A56234343840}"/>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93DE4D7A-7952-447E-9E85-6CC5C8606DE2}"/>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3" name="Graphic 12" descr="Caret Right">
                <a:extLst>
                  <a:ext uri="{FF2B5EF4-FFF2-40B4-BE49-F238E27FC236}">
                    <a16:creationId xmlns:a16="http://schemas.microsoft.com/office/drawing/2014/main" id="{FE9FA44A-FCEB-47C1-B664-9834990EE4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4579" y="3513779"/>
                <a:ext cx="1069848" cy="1069848"/>
              </a:xfrm>
              <a:prstGeom prst="rect">
                <a:avLst/>
              </a:prstGeom>
            </p:spPr>
          </p:pic>
          <p:pic>
            <p:nvPicPr>
              <p:cNvPr id="14" name="Graphic 13" descr="Caret Right">
                <a:extLst>
                  <a:ext uri="{FF2B5EF4-FFF2-40B4-BE49-F238E27FC236}">
                    <a16:creationId xmlns:a16="http://schemas.microsoft.com/office/drawing/2014/main" id="{09CF0863-4EA6-42FF-90DE-93AEB6F7FE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3643" y="3513779"/>
                <a:ext cx="1069848" cy="1069848"/>
              </a:xfrm>
              <a:prstGeom prst="rect">
                <a:avLst/>
              </a:prstGeom>
            </p:spPr>
          </p:pic>
          <p:pic>
            <p:nvPicPr>
              <p:cNvPr id="15" name="Graphic 14" descr="Caret Right">
                <a:extLst>
                  <a:ext uri="{FF2B5EF4-FFF2-40B4-BE49-F238E27FC236}">
                    <a16:creationId xmlns:a16="http://schemas.microsoft.com/office/drawing/2014/main" id="{2F0F67C5-6841-4E4E-B436-EE60AFD1EA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707" y="3513779"/>
                <a:ext cx="1069848" cy="1069848"/>
              </a:xfrm>
              <a:prstGeom prst="rect">
                <a:avLst/>
              </a:prstGeom>
            </p:spPr>
          </p:pic>
        </p:grpSp>
        <p:grpSp>
          <p:nvGrpSpPr>
            <p:cNvPr id="23" name="Group 22">
              <a:extLst>
                <a:ext uri="{FF2B5EF4-FFF2-40B4-BE49-F238E27FC236}">
                  <a16:creationId xmlns:a16="http://schemas.microsoft.com/office/drawing/2014/main" id="{11763248-B4B3-4AC4-AB3F-7EE66185261B}"/>
                </a:ext>
              </a:extLst>
            </p:cNvPr>
            <p:cNvGrpSpPr/>
            <p:nvPr/>
          </p:nvGrpSpPr>
          <p:grpSpPr>
            <a:xfrm>
              <a:off x="1735786" y="5184397"/>
              <a:ext cx="488088" cy="364037"/>
              <a:chOff x="5794115" y="5698567"/>
              <a:chExt cx="603770" cy="450317"/>
            </a:xfrm>
          </p:grpSpPr>
          <p:sp>
            <p:nvSpPr>
              <p:cNvPr id="24" name="Rectangle: Rounded Corners 23">
                <a:extLst>
                  <a:ext uri="{FF2B5EF4-FFF2-40B4-BE49-F238E27FC236}">
                    <a16:creationId xmlns:a16="http://schemas.microsoft.com/office/drawing/2014/main" id="{D27EAB43-3A0F-4A72-BC79-E7E3AE6A5239}"/>
                  </a:ext>
                </a:extLst>
              </p:cNvPr>
              <p:cNvSpPr/>
              <p:nvPr/>
            </p:nvSpPr>
            <p:spPr bwMode="auto">
              <a:xfrm>
                <a:off x="5794115" y="5698567"/>
                <a:ext cx="603770" cy="450317"/>
              </a:xfrm>
              <a:prstGeom prst="roundRect">
                <a:avLst>
                  <a:gd name="adj" fmla="val 1374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5685892-00BA-42C6-B777-AE480C3F19B0}"/>
                  </a:ext>
                </a:extLst>
              </p:cNvPr>
              <p:cNvSpPr/>
              <p:nvPr/>
            </p:nvSpPr>
            <p:spPr bwMode="auto">
              <a:xfrm>
                <a:off x="5879682" y="5802321"/>
                <a:ext cx="432636" cy="774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38FA7FD7-2E89-4559-9324-6E36E34DCD20}"/>
                  </a:ext>
                </a:extLst>
              </p:cNvPr>
              <p:cNvSpPr/>
              <p:nvPr/>
            </p:nvSpPr>
            <p:spPr bwMode="auto">
              <a:xfrm>
                <a:off x="5879682" y="5905624"/>
                <a:ext cx="432636" cy="7747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37509B3E-C061-4AD7-A477-35C1E26860D8}"/>
                  </a:ext>
                </a:extLst>
              </p:cNvPr>
              <p:cNvSpPr/>
              <p:nvPr/>
            </p:nvSpPr>
            <p:spPr bwMode="auto">
              <a:xfrm>
                <a:off x="5879682" y="6008928"/>
                <a:ext cx="432636" cy="774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16CE0CA2-4D64-4B4D-9914-69EF9C8E8AEC}"/>
                  </a:ext>
                </a:extLst>
              </p:cNvPr>
              <p:cNvCxnSpPr>
                <a:cxnSpLocks/>
              </p:cNvCxnSpPr>
              <p:nvPr/>
            </p:nvCxnSpPr>
            <p:spPr>
              <a:xfrm>
                <a:off x="6050280" y="5754641"/>
                <a:ext cx="91440" cy="0"/>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9A4D099-1E76-4DCA-9635-44898727AD4F}"/>
                </a:ext>
              </a:extLst>
            </p:cNvPr>
            <p:cNvGrpSpPr/>
            <p:nvPr/>
          </p:nvGrpSpPr>
          <p:grpSpPr>
            <a:xfrm>
              <a:off x="2705712" y="5143619"/>
              <a:ext cx="401416" cy="405785"/>
              <a:chOff x="8520068" y="4308887"/>
              <a:chExt cx="421420" cy="426007"/>
            </a:xfrm>
          </p:grpSpPr>
          <p:sp>
            <p:nvSpPr>
              <p:cNvPr id="30" name="Teardrop 29">
                <a:extLst>
                  <a:ext uri="{FF2B5EF4-FFF2-40B4-BE49-F238E27FC236}">
                    <a16:creationId xmlns:a16="http://schemas.microsoft.com/office/drawing/2014/main" id="{86D9A1DF-D5EF-4111-867A-F12E4D860682}"/>
                  </a:ext>
                </a:extLst>
              </p:cNvPr>
              <p:cNvSpPr/>
              <p:nvPr/>
            </p:nvSpPr>
            <p:spPr bwMode="auto">
              <a:xfrm rot="10800000">
                <a:off x="8651265" y="4308887"/>
                <a:ext cx="290223" cy="290223"/>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B71EF81F-2283-4AFD-95AD-8ECC875437DE}"/>
                  </a:ext>
                </a:extLst>
              </p:cNvPr>
              <p:cNvGrpSpPr/>
              <p:nvPr/>
            </p:nvGrpSpPr>
            <p:grpSpPr>
              <a:xfrm>
                <a:off x="8720830" y="4390768"/>
                <a:ext cx="133853" cy="138222"/>
                <a:chOff x="8328007" y="4477708"/>
                <a:chExt cx="173546" cy="179211"/>
              </a:xfrm>
              <a:solidFill>
                <a:schemeClr val="bg1"/>
              </a:solidFill>
            </p:grpSpPr>
            <p:sp>
              <p:nvSpPr>
                <p:cNvPr id="37" name="Rectangle 36">
                  <a:extLst>
                    <a:ext uri="{FF2B5EF4-FFF2-40B4-BE49-F238E27FC236}">
                      <a16:creationId xmlns:a16="http://schemas.microsoft.com/office/drawing/2014/main" id="{B4C4BDBD-A032-4ECE-8E80-2C5DA270486B}"/>
                    </a:ext>
                  </a:extLst>
                </p:cNvPr>
                <p:cNvSpPr/>
                <p:nvPr/>
              </p:nvSpPr>
              <p:spPr bwMode="auto">
                <a:xfrm>
                  <a:off x="8328007" y="4565708"/>
                  <a:ext cx="42974" cy="912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8358B0CB-5825-4739-B25C-0AC04CABD968}"/>
                    </a:ext>
                  </a:extLst>
                </p:cNvPr>
                <p:cNvSpPr/>
                <p:nvPr/>
              </p:nvSpPr>
              <p:spPr bwMode="auto">
                <a:xfrm>
                  <a:off x="8393293" y="4522511"/>
                  <a:ext cx="42974" cy="1344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0ED6D5AA-6CD2-48A2-9390-A6B002DD9AA9}"/>
                    </a:ext>
                  </a:extLst>
                </p:cNvPr>
                <p:cNvSpPr/>
                <p:nvPr/>
              </p:nvSpPr>
              <p:spPr bwMode="auto">
                <a:xfrm>
                  <a:off x="8458579" y="4477708"/>
                  <a:ext cx="42974" cy="1792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2" name="Rectangle 31">
                <a:extLst>
                  <a:ext uri="{FF2B5EF4-FFF2-40B4-BE49-F238E27FC236}">
                    <a16:creationId xmlns:a16="http://schemas.microsoft.com/office/drawing/2014/main" id="{D227AE09-E8E3-4882-83CF-79E3ABA2C3E4}"/>
                  </a:ext>
                </a:extLst>
              </p:cNvPr>
              <p:cNvSpPr/>
              <p:nvPr/>
            </p:nvSpPr>
            <p:spPr bwMode="auto">
              <a:xfrm>
                <a:off x="8520068" y="4359888"/>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EE0549BC-384C-42BC-8329-FCDD73E73CE6}"/>
                  </a:ext>
                </a:extLst>
              </p:cNvPr>
              <p:cNvSpPr/>
              <p:nvPr/>
            </p:nvSpPr>
            <p:spPr bwMode="auto">
              <a:xfrm>
                <a:off x="8520068" y="4495600"/>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161BCEFD-DE9B-4F2B-AC9C-B50FED281FDD}"/>
                  </a:ext>
                </a:extLst>
              </p:cNvPr>
              <p:cNvSpPr/>
              <p:nvPr/>
            </p:nvSpPr>
            <p:spPr bwMode="auto">
              <a:xfrm>
                <a:off x="8520068" y="4631312"/>
                <a:ext cx="103582" cy="1035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4B1159F1-686D-4593-907C-06A8794BAA58}"/>
                  </a:ext>
                </a:extLst>
              </p:cNvPr>
              <p:cNvSpPr/>
              <p:nvPr/>
            </p:nvSpPr>
            <p:spPr bwMode="auto">
              <a:xfrm>
                <a:off x="8651265"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1F75083-6ECB-4E5B-8D66-D35D5717404F}"/>
                  </a:ext>
                </a:extLst>
              </p:cNvPr>
              <p:cNvSpPr/>
              <p:nvPr/>
            </p:nvSpPr>
            <p:spPr bwMode="auto">
              <a:xfrm>
                <a:off x="8782461"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1" name="Graphic 40">
              <a:extLst>
                <a:ext uri="{FF2B5EF4-FFF2-40B4-BE49-F238E27FC236}">
                  <a16:creationId xmlns:a16="http://schemas.microsoft.com/office/drawing/2014/main" id="{5F6DBB0B-9F71-4ADA-9B01-1E6F759046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7153" y="3326965"/>
              <a:ext cx="206241" cy="364423"/>
            </a:xfrm>
            <a:prstGeom prst="rect">
              <a:avLst/>
            </a:prstGeom>
          </p:spPr>
        </p:pic>
        <p:grpSp>
          <p:nvGrpSpPr>
            <p:cNvPr id="42" name="Group 41">
              <a:extLst>
                <a:ext uri="{FF2B5EF4-FFF2-40B4-BE49-F238E27FC236}">
                  <a16:creationId xmlns:a16="http://schemas.microsoft.com/office/drawing/2014/main" id="{8D867739-A2A1-46CC-983C-CE3DC0C3CA10}"/>
                </a:ext>
              </a:extLst>
            </p:cNvPr>
            <p:cNvGrpSpPr/>
            <p:nvPr/>
          </p:nvGrpSpPr>
          <p:grpSpPr>
            <a:xfrm>
              <a:off x="1474789" y="3788439"/>
              <a:ext cx="420470" cy="285163"/>
              <a:chOff x="8023017" y="2819587"/>
              <a:chExt cx="363051" cy="246221"/>
            </a:xfrm>
          </p:grpSpPr>
          <p:pic>
            <p:nvPicPr>
              <p:cNvPr id="43" name="Graphic 42">
                <a:extLst>
                  <a:ext uri="{FF2B5EF4-FFF2-40B4-BE49-F238E27FC236}">
                    <a16:creationId xmlns:a16="http://schemas.microsoft.com/office/drawing/2014/main" id="{A493B6AB-B78C-4590-BB1E-EEACFE30EB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6457" y="2833680"/>
                <a:ext cx="196171" cy="218035"/>
              </a:xfrm>
              <a:prstGeom prst="rect">
                <a:avLst/>
              </a:prstGeom>
            </p:spPr>
          </p:pic>
          <p:grpSp>
            <p:nvGrpSpPr>
              <p:cNvPr id="44" name="Group 43">
                <a:extLst>
                  <a:ext uri="{FF2B5EF4-FFF2-40B4-BE49-F238E27FC236}">
                    <a16:creationId xmlns:a16="http://schemas.microsoft.com/office/drawing/2014/main" id="{FE0D73A6-0CE8-4337-8F72-1D2D3F1B894B}"/>
                  </a:ext>
                </a:extLst>
              </p:cNvPr>
              <p:cNvGrpSpPr/>
              <p:nvPr/>
            </p:nvGrpSpPr>
            <p:grpSpPr>
              <a:xfrm>
                <a:off x="8023017" y="2819587"/>
                <a:ext cx="363051" cy="246221"/>
                <a:chOff x="8023017" y="2819587"/>
                <a:chExt cx="363051" cy="246221"/>
              </a:xfrm>
            </p:grpSpPr>
            <p:sp>
              <p:nvSpPr>
                <p:cNvPr id="45" name="Freeform: Shape 44">
                  <a:extLst>
                    <a:ext uri="{FF2B5EF4-FFF2-40B4-BE49-F238E27FC236}">
                      <a16:creationId xmlns:a16="http://schemas.microsoft.com/office/drawing/2014/main" id="{69E071CE-C127-48E9-822C-E3607DCCBC25}"/>
                    </a:ext>
                  </a:extLst>
                </p:cNvPr>
                <p:cNvSpPr/>
                <p:nvPr/>
              </p:nvSpPr>
              <p:spPr bwMode="auto">
                <a:xfrm>
                  <a:off x="8023017" y="2819587"/>
                  <a:ext cx="79509" cy="246221"/>
                </a:xfrm>
                <a:custGeom>
                  <a:avLst/>
                  <a:gdLst>
                    <a:gd name="connsiteX0" fmla="*/ 520860 w 538222"/>
                    <a:gd name="connsiteY0" fmla="*/ 0 h 1666755"/>
                    <a:gd name="connsiteX1" fmla="*/ 0 w 538222"/>
                    <a:gd name="connsiteY1" fmla="*/ 416689 h 1666755"/>
                    <a:gd name="connsiteX2" fmla="*/ 0 w 538222"/>
                    <a:gd name="connsiteY2" fmla="*/ 1250066 h 1666755"/>
                    <a:gd name="connsiteX3" fmla="*/ 538222 w 538222"/>
                    <a:gd name="connsiteY3" fmla="*/ 1666755 h 1666755"/>
                  </a:gdLst>
                  <a:ahLst/>
                  <a:cxnLst>
                    <a:cxn ang="0">
                      <a:pos x="connsiteX0" y="connsiteY0"/>
                    </a:cxn>
                    <a:cxn ang="0">
                      <a:pos x="connsiteX1" y="connsiteY1"/>
                    </a:cxn>
                    <a:cxn ang="0">
                      <a:pos x="connsiteX2" y="connsiteY2"/>
                    </a:cxn>
                    <a:cxn ang="0">
                      <a:pos x="connsiteX3" y="connsiteY3"/>
                    </a:cxn>
                  </a:cxnLst>
                  <a:rect l="l" t="t" r="r" b="b"/>
                  <a:pathLst>
                    <a:path w="538222" h="1666755">
                      <a:moveTo>
                        <a:pt x="520860" y="0"/>
                      </a:moveTo>
                      <a:lnTo>
                        <a:pt x="0" y="416689"/>
                      </a:lnTo>
                      <a:lnTo>
                        <a:pt x="0" y="1250066"/>
                      </a:lnTo>
                      <a:lnTo>
                        <a:pt x="538222" y="166675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9E63F9F-B11D-48D4-8E2A-5CD833F49ACE}"/>
                    </a:ext>
                  </a:extLst>
                </p:cNvPr>
                <p:cNvSpPr/>
                <p:nvPr/>
              </p:nvSpPr>
              <p:spPr bwMode="auto">
                <a:xfrm flipH="1">
                  <a:off x="8306559" y="2819587"/>
                  <a:ext cx="79509" cy="246221"/>
                </a:xfrm>
                <a:custGeom>
                  <a:avLst/>
                  <a:gdLst>
                    <a:gd name="connsiteX0" fmla="*/ 520860 w 538222"/>
                    <a:gd name="connsiteY0" fmla="*/ 0 h 1666755"/>
                    <a:gd name="connsiteX1" fmla="*/ 0 w 538222"/>
                    <a:gd name="connsiteY1" fmla="*/ 416689 h 1666755"/>
                    <a:gd name="connsiteX2" fmla="*/ 0 w 538222"/>
                    <a:gd name="connsiteY2" fmla="*/ 1250066 h 1666755"/>
                    <a:gd name="connsiteX3" fmla="*/ 538222 w 538222"/>
                    <a:gd name="connsiteY3" fmla="*/ 1666755 h 1666755"/>
                  </a:gdLst>
                  <a:ahLst/>
                  <a:cxnLst>
                    <a:cxn ang="0">
                      <a:pos x="connsiteX0" y="connsiteY0"/>
                    </a:cxn>
                    <a:cxn ang="0">
                      <a:pos x="connsiteX1" y="connsiteY1"/>
                    </a:cxn>
                    <a:cxn ang="0">
                      <a:pos x="connsiteX2" y="connsiteY2"/>
                    </a:cxn>
                    <a:cxn ang="0">
                      <a:pos x="connsiteX3" y="connsiteY3"/>
                    </a:cxn>
                  </a:cxnLst>
                  <a:rect l="l" t="t" r="r" b="b"/>
                  <a:pathLst>
                    <a:path w="538222" h="1666755">
                      <a:moveTo>
                        <a:pt x="520860" y="0"/>
                      </a:moveTo>
                      <a:lnTo>
                        <a:pt x="0" y="416689"/>
                      </a:lnTo>
                      <a:lnTo>
                        <a:pt x="0" y="1250066"/>
                      </a:lnTo>
                      <a:lnTo>
                        <a:pt x="538222" y="166675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48" name="Picture 47" descr="A picture containing object, clock, meter&#10;&#10;Description automatically generated">
              <a:extLst>
                <a:ext uri="{FF2B5EF4-FFF2-40B4-BE49-F238E27FC236}">
                  <a16:creationId xmlns:a16="http://schemas.microsoft.com/office/drawing/2014/main" id="{27E3C4A0-E891-4EED-9DC9-E06BBDE84128}"/>
                </a:ext>
              </a:extLst>
            </p:cNvPr>
            <p:cNvPicPr>
              <a:picLocks noChangeAspect="1"/>
            </p:cNvPicPr>
            <p:nvPr/>
          </p:nvPicPr>
          <p:blipFill>
            <a:blip r:embed="rId11"/>
            <a:stretch>
              <a:fillRect/>
            </a:stretch>
          </p:blipFill>
          <p:spPr>
            <a:xfrm>
              <a:off x="1718158" y="4207532"/>
              <a:ext cx="354202" cy="194592"/>
            </a:xfrm>
            <a:prstGeom prst="rect">
              <a:avLst/>
            </a:prstGeom>
          </p:spPr>
        </p:pic>
        <p:sp>
          <p:nvSpPr>
            <p:cNvPr id="49" name="TextBox 48">
              <a:extLst>
                <a:ext uri="{FF2B5EF4-FFF2-40B4-BE49-F238E27FC236}">
                  <a16:creationId xmlns:a16="http://schemas.microsoft.com/office/drawing/2014/main" id="{09540E61-05E1-4BD7-880D-2AAF6F8E8AA2}"/>
                </a:ext>
              </a:extLst>
            </p:cNvPr>
            <p:cNvSpPr txBox="1"/>
            <p:nvPr/>
          </p:nvSpPr>
          <p:spPr>
            <a:xfrm>
              <a:off x="467834" y="2882944"/>
              <a:ext cx="273718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CAF Migrate landing zone</a:t>
              </a:r>
            </a:p>
          </p:txBody>
        </p:sp>
        <p:sp>
          <p:nvSpPr>
            <p:cNvPr id="50" name="TextBox 49">
              <a:extLst>
                <a:ext uri="{FF2B5EF4-FFF2-40B4-BE49-F238E27FC236}">
                  <a16:creationId xmlns:a16="http://schemas.microsoft.com/office/drawing/2014/main" id="{849560EB-FC7B-48A2-AEFC-2ED5F4CC4707}"/>
                </a:ext>
              </a:extLst>
            </p:cNvPr>
            <p:cNvSpPr txBox="1"/>
            <p:nvPr/>
          </p:nvSpPr>
          <p:spPr>
            <a:xfrm>
              <a:off x="1580509" y="3400961"/>
              <a:ext cx="273718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Subscription</a:t>
              </a:r>
            </a:p>
          </p:txBody>
        </p:sp>
        <p:sp>
          <p:nvSpPr>
            <p:cNvPr id="52" name="Freeform: Shape 51">
              <a:extLst>
                <a:ext uri="{FF2B5EF4-FFF2-40B4-BE49-F238E27FC236}">
                  <a16:creationId xmlns:a16="http://schemas.microsoft.com/office/drawing/2014/main" id="{4CCFEE23-C4F5-44AD-93BB-C714B8FF29C6}"/>
                </a:ext>
              </a:extLst>
            </p:cNvPr>
            <p:cNvSpPr/>
            <p:nvPr/>
          </p:nvSpPr>
          <p:spPr bwMode="auto">
            <a:xfrm>
              <a:off x="1320800" y="3511550"/>
              <a:ext cx="4022448" cy="2795607"/>
            </a:xfrm>
            <a:custGeom>
              <a:avLst/>
              <a:gdLst>
                <a:gd name="connsiteX0" fmla="*/ 329610 w 1079205"/>
                <a:gd name="connsiteY0" fmla="*/ 0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05" h="882502">
                  <a:moveTo>
                    <a:pt x="510200" y="4009"/>
                  </a:moveTo>
                  <a:lnTo>
                    <a:pt x="1079205" y="0"/>
                  </a:lnTo>
                  <a:lnTo>
                    <a:pt x="1079205" y="882502"/>
                  </a:lnTo>
                  <a:lnTo>
                    <a:pt x="0" y="882502"/>
                  </a:lnTo>
                  <a:lnTo>
                    <a:pt x="0" y="111724"/>
                  </a:lnTo>
                </a:path>
              </a:pathLst>
            </a:custGeom>
            <a:noFill/>
            <a:ln>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0A0329F4-376D-4222-ADA2-B1F961704964}"/>
                </a:ext>
              </a:extLst>
            </p:cNvPr>
            <p:cNvSpPr txBox="1"/>
            <p:nvPr/>
          </p:nvSpPr>
          <p:spPr>
            <a:xfrm>
              <a:off x="2034925" y="3809816"/>
              <a:ext cx="273718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 Group</a:t>
              </a:r>
            </a:p>
          </p:txBody>
        </p:sp>
        <p:sp>
          <p:nvSpPr>
            <p:cNvPr id="54" name="Freeform: Shape 53">
              <a:extLst>
                <a:ext uri="{FF2B5EF4-FFF2-40B4-BE49-F238E27FC236}">
                  <a16:creationId xmlns:a16="http://schemas.microsoft.com/office/drawing/2014/main" id="{955A67BC-4B05-4BDA-ACA5-EA9CA251F884}"/>
                </a:ext>
              </a:extLst>
            </p:cNvPr>
            <p:cNvSpPr/>
            <p:nvPr/>
          </p:nvSpPr>
          <p:spPr bwMode="auto">
            <a:xfrm>
              <a:off x="1473394" y="3918977"/>
              <a:ext cx="3716972" cy="2221473"/>
            </a:xfrm>
            <a:custGeom>
              <a:avLst/>
              <a:gdLst>
                <a:gd name="connsiteX0" fmla="*/ 329610 w 1079205"/>
                <a:gd name="connsiteY0" fmla="*/ 0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 name="connsiteX0" fmla="*/ 565511 w 1079205"/>
                <a:gd name="connsiteY0" fmla="*/ 1487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05" h="882502">
                  <a:moveTo>
                    <a:pt x="565511" y="1487"/>
                  </a:moveTo>
                  <a:lnTo>
                    <a:pt x="1079205" y="0"/>
                  </a:lnTo>
                  <a:lnTo>
                    <a:pt x="1079205" y="882502"/>
                  </a:lnTo>
                  <a:lnTo>
                    <a:pt x="0" y="882502"/>
                  </a:lnTo>
                  <a:lnTo>
                    <a:pt x="0" y="111724"/>
                  </a:lnTo>
                </a:path>
              </a:pathLst>
            </a:custGeom>
            <a:noFill/>
            <a:ln>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EA62AE28-ACA5-4633-A07E-4B2ED26D8E6B}"/>
                </a:ext>
              </a:extLst>
            </p:cNvPr>
            <p:cNvSpPr txBox="1"/>
            <p:nvPr/>
          </p:nvSpPr>
          <p:spPr>
            <a:xfrm>
              <a:off x="2163612" y="4177233"/>
              <a:ext cx="163570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virtual network</a:t>
              </a:r>
            </a:p>
          </p:txBody>
        </p:sp>
        <p:sp>
          <p:nvSpPr>
            <p:cNvPr id="56" name="Freeform: Shape 55">
              <a:extLst>
                <a:ext uri="{FF2B5EF4-FFF2-40B4-BE49-F238E27FC236}">
                  <a16:creationId xmlns:a16="http://schemas.microsoft.com/office/drawing/2014/main" id="{CA71B32E-C0CF-4267-B0EF-DD32FD5FE293}"/>
                </a:ext>
              </a:extLst>
            </p:cNvPr>
            <p:cNvSpPr/>
            <p:nvPr/>
          </p:nvSpPr>
          <p:spPr bwMode="auto">
            <a:xfrm>
              <a:off x="1631120" y="4274782"/>
              <a:ext cx="3404551" cy="710042"/>
            </a:xfrm>
            <a:custGeom>
              <a:avLst/>
              <a:gdLst>
                <a:gd name="connsiteX0" fmla="*/ 329610 w 1079205"/>
                <a:gd name="connsiteY0" fmla="*/ 0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 name="connsiteX0" fmla="*/ 565511 w 1079205"/>
                <a:gd name="connsiteY0" fmla="*/ 1487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 name="connsiteX0" fmla="*/ 629923 w 1079205"/>
                <a:gd name="connsiteY0" fmla="*/ 1486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 name="connsiteX0" fmla="*/ 680245 w 1079205"/>
                <a:gd name="connsiteY0" fmla="*/ 937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05" h="882502">
                  <a:moveTo>
                    <a:pt x="680245" y="9379"/>
                  </a:moveTo>
                  <a:lnTo>
                    <a:pt x="1079205" y="0"/>
                  </a:lnTo>
                  <a:lnTo>
                    <a:pt x="1079205" y="882502"/>
                  </a:lnTo>
                  <a:lnTo>
                    <a:pt x="0" y="882502"/>
                  </a:lnTo>
                  <a:lnTo>
                    <a:pt x="0" y="111724"/>
                  </a:lnTo>
                </a:path>
              </a:pathLst>
            </a:cu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998A7D1E-8D33-4587-A7D0-EDDEC9D312C1}"/>
                </a:ext>
              </a:extLst>
            </p:cNvPr>
            <p:cNvSpPr txBox="1"/>
            <p:nvPr/>
          </p:nvSpPr>
          <p:spPr>
            <a:xfrm>
              <a:off x="1681461" y="5644060"/>
              <a:ext cx="59673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Storage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accounts</a:t>
              </a:r>
            </a:p>
          </p:txBody>
        </p:sp>
        <p:sp>
          <p:nvSpPr>
            <p:cNvPr id="64" name="TextBox 63">
              <a:extLst>
                <a:ext uri="{FF2B5EF4-FFF2-40B4-BE49-F238E27FC236}">
                  <a16:creationId xmlns:a16="http://schemas.microsoft.com/office/drawing/2014/main" id="{402AFBF4-3F4F-4874-A958-E3338F3A9B02}"/>
                </a:ext>
              </a:extLst>
            </p:cNvPr>
            <p:cNvSpPr txBox="1"/>
            <p:nvPr/>
          </p:nvSpPr>
          <p:spPr>
            <a:xfrm>
              <a:off x="2536462" y="5644060"/>
              <a:ext cx="739916"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Log</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Analytics</a:t>
              </a:r>
            </a:p>
          </p:txBody>
        </p:sp>
        <p:sp>
          <p:nvSpPr>
            <p:cNvPr id="65" name="TextBox 64">
              <a:extLst>
                <a:ext uri="{FF2B5EF4-FFF2-40B4-BE49-F238E27FC236}">
                  <a16:creationId xmlns:a16="http://schemas.microsoft.com/office/drawing/2014/main" id="{EF68D646-ABD6-48D6-AE3A-176699F482FB}"/>
                </a:ext>
              </a:extLst>
            </p:cNvPr>
            <p:cNvSpPr txBox="1"/>
            <p:nvPr/>
          </p:nvSpPr>
          <p:spPr>
            <a:xfrm>
              <a:off x="3407655" y="5644060"/>
              <a:ext cx="739916"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Key</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Vault</a:t>
              </a:r>
            </a:p>
          </p:txBody>
        </p:sp>
        <p:sp>
          <p:nvSpPr>
            <p:cNvPr id="66" name="TextBox 65">
              <a:extLst>
                <a:ext uri="{FF2B5EF4-FFF2-40B4-BE49-F238E27FC236}">
                  <a16:creationId xmlns:a16="http://schemas.microsoft.com/office/drawing/2014/main" id="{1DF814BD-F8E1-43A9-83E3-3803FD5B1C00}"/>
                </a:ext>
              </a:extLst>
            </p:cNvPr>
            <p:cNvSpPr txBox="1"/>
            <p:nvPr/>
          </p:nvSpPr>
          <p:spPr>
            <a:xfrm>
              <a:off x="4301985" y="5644060"/>
              <a:ext cx="739916"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Migrate</a:t>
              </a:r>
            </a:p>
          </p:txBody>
        </p:sp>
        <p:pic>
          <p:nvPicPr>
            <p:cNvPr id="68" name="Picture 67" descr="A picture containing shape&#10;&#10;Description automatically generated">
              <a:extLst>
                <a:ext uri="{FF2B5EF4-FFF2-40B4-BE49-F238E27FC236}">
                  <a16:creationId xmlns:a16="http://schemas.microsoft.com/office/drawing/2014/main" id="{9FB7E2C9-5245-43D6-922D-3D5570C9D24F}"/>
                </a:ext>
              </a:extLst>
            </p:cNvPr>
            <p:cNvPicPr>
              <a:picLocks noChangeAspect="1"/>
            </p:cNvPicPr>
            <p:nvPr/>
          </p:nvPicPr>
          <p:blipFill>
            <a:blip r:embed="rId12"/>
            <a:stretch>
              <a:fillRect/>
            </a:stretch>
          </p:blipFill>
          <p:spPr>
            <a:xfrm>
              <a:off x="483516" y="5122183"/>
              <a:ext cx="850986" cy="446767"/>
            </a:xfrm>
            <a:prstGeom prst="rect">
              <a:avLst/>
            </a:prstGeom>
          </p:spPr>
        </p:pic>
        <p:pic>
          <p:nvPicPr>
            <p:cNvPr id="69" name="Graphic 68">
              <a:extLst>
                <a:ext uri="{FF2B5EF4-FFF2-40B4-BE49-F238E27FC236}">
                  <a16:creationId xmlns:a16="http://schemas.microsoft.com/office/drawing/2014/main" id="{325B63EB-C033-4F41-99C3-DFF901C4B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5061" y="5244846"/>
              <a:ext cx="145104" cy="256395"/>
            </a:xfrm>
            <a:prstGeom prst="rect">
              <a:avLst/>
            </a:prstGeom>
          </p:spPr>
        </p:pic>
        <p:sp>
          <p:nvSpPr>
            <p:cNvPr id="70" name="Oval 69">
              <a:extLst>
                <a:ext uri="{FF2B5EF4-FFF2-40B4-BE49-F238E27FC236}">
                  <a16:creationId xmlns:a16="http://schemas.microsoft.com/office/drawing/2014/main" id="{B784BD28-E932-4C74-8B16-EE0F76B1D521}"/>
                </a:ext>
              </a:extLst>
            </p:cNvPr>
            <p:cNvSpPr/>
            <p:nvPr/>
          </p:nvSpPr>
          <p:spPr bwMode="auto">
            <a:xfrm>
              <a:off x="3588967" y="5184397"/>
              <a:ext cx="377292" cy="37729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1C08434D-36A6-40CD-939A-A61099B4F2C8}"/>
                </a:ext>
              </a:extLst>
            </p:cNvPr>
            <p:cNvSpPr txBox="1"/>
            <p:nvPr/>
          </p:nvSpPr>
          <p:spPr>
            <a:xfrm>
              <a:off x="538461" y="5644060"/>
              <a:ext cx="711599"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Active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Directory</a:t>
              </a:r>
            </a:p>
          </p:txBody>
        </p:sp>
        <p:sp>
          <p:nvSpPr>
            <p:cNvPr id="73" name="Left Bracket 72">
              <a:extLst>
                <a:ext uri="{FF2B5EF4-FFF2-40B4-BE49-F238E27FC236}">
                  <a16:creationId xmlns:a16="http://schemas.microsoft.com/office/drawing/2014/main" id="{652AF5D1-3B3C-4155-8838-2038557D7E2F}"/>
                </a:ext>
              </a:extLst>
            </p:cNvPr>
            <p:cNvSpPr/>
            <p:nvPr/>
          </p:nvSpPr>
          <p:spPr>
            <a:xfrm rot="16200000">
              <a:off x="2873117" y="3848056"/>
              <a:ext cx="184668" cy="5092700"/>
            </a:xfrm>
            <a:prstGeom prst="leftBracket">
              <a:avLst>
                <a:gd name="adj" fmla="val 0"/>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E575EDD7-3F7C-4370-97FD-BD483C774955}"/>
                </a:ext>
              </a:extLst>
            </p:cNvPr>
            <p:cNvSpPr txBox="1"/>
            <p:nvPr/>
          </p:nvSpPr>
          <p:spPr>
            <a:xfrm>
              <a:off x="1913891" y="6398630"/>
              <a:ext cx="2103120" cy="184666"/>
            </a:xfrm>
            <a:prstGeom prst="rect">
              <a:avLst/>
            </a:prstGeom>
            <a:solidFill>
              <a:schemeClr val="tx1">
                <a:lumMod val="95000"/>
                <a:lumOff val="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a:ea typeface="+mn-ea"/>
                  <a:cs typeface="+mn-cs"/>
                </a:rPr>
                <a:t>Core infrastructure services</a:t>
              </a:r>
            </a:p>
          </p:txBody>
        </p:sp>
      </p:grpSp>
    </p:spTree>
    <p:extLst>
      <p:ext uri="{BB962C8B-B14F-4D97-AF65-F5344CB8AC3E}">
        <p14:creationId xmlns:p14="http://schemas.microsoft.com/office/powerpoint/2010/main" val="14284003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p:txBody>
          <a:bodyPr/>
          <a:lstStyle/>
          <a:p>
            <a:r>
              <a:rPr lang="en-US"/>
              <a:t>Implementation options</a:t>
            </a:r>
            <a:br>
              <a:rPr lang="en-US"/>
            </a:br>
            <a:r>
              <a:rPr lang="en-US"/>
              <a:t>Third-party &amp; Partner options </a:t>
            </a:r>
          </a:p>
        </p:txBody>
      </p:sp>
      <p:sp>
        <p:nvSpPr>
          <p:cNvPr id="5" name="Content Placeholder 4">
            <a:extLst>
              <a:ext uri="{FF2B5EF4-FFF2-40B4-BE49-F238E27FC236}">
                <a16:creationId xmlns:a16="http://schemas.microsoft.com/office/drawing/2014/main" id="{B7F9BB33-7E31-4A17-9E99-51594A6234E1}"/>
              </a:ext>
            </a:extLst>
          </p:cNvPr>
          <p:cNvSpPr>
            <a:spLocks noGrp="1"/>
          </p:cNvSpPr>
          <p:nvPr>
            <p:ph sz="quarter" idx="4294967295"/>
          </p:nvPr>
        </p:nvSpPr>
        <p:spPr>
          <a:xfrm>
            <a:off x="588262" y="3252788"/>
            <a:ext cx="5211763" cy="307975"/>
          </a:xfrm>
        </p:spPr>
        <p:txBody>
          <a:bodyPr/>
          <a:lstStyle/>
          <a:p>
            <a:pPr marL="0" indent="0">
              <a:buNone/>
            </a:pPr>
            <a:r>
              <a:rPr lang="en-US" sz="2000">
                <a:latin typeface="Segoe UI Semibold"/>
                <a:sym typeface="Wingdings" panose="05000000000000000000" pitchFamily="2" charset="2"/>
              </a:rPr>
              <a:t>Partner l</a:t>
            </a:r>
            <a:r>
              <a:rPr lang="en-US" sz="2000">
                <a:latin typeface="Segoe UI Semibold"/>
              </a:rPr>
              <a:t>anding zones</a:t>
            </a:r>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sz="quarter" idx="4294967295"/>
          </p:nvPr>
        </p:nvSpPr>
        <p:spPr>
          <a:xfrm>
            <a:off x="6972300" y="3252788"/>
            <a:ext cx="5219700" cy="307975"/>
          </a:xfrm>
        </p:spPr>
        <p:txBody>
          <a:bodyPr/>
          <a:lstStyle/>
          <a:p>
            <a:pPr marL="0" indent="0">
              <a:buNone/>
            </a:pPr>
            <a:r>
              <a:rPr lang="en-US" sz="2000">
                <a:latin typeface="Segoe UI Semibold"/>
                <a:sym typeface="Wingdings" panose="05000000000000000000" pitchFamily="2" charset="2"/>
              </a:rPr>
              <a:t>CAF Terraform modules</a:t>
            </a:r>
            <a:endParaRPr lang="en-US" sz="2000">
              <a:latin typeface="Segoe UI Semibold"/>
            </a:endParaRPr>
          </a:p>
        </p:txBody>
      </p:sp>
      <p:sp>
        <p:nvSpPr>
          <p:cNvPr id="8" name="Text Placeholder 2">
            <a:extLst>
              <a:ext uri="{FF2B5EF4-FFF2-40B4-BE49-F238E27FC236}">
                <a16:creationId xmlns:a16="http://schemas.microsoft.com/office/drawing/2014/main" id="{FA781690-1637-4A3F-B93B-58E71A4D5F4F}"/>
              </a:ext>
            </a:extLst>
          </p:cNvPr>
          <p:cNvSpPr txBox="1">
            <a:spLocks/>
          </p:cNvSpPr>
          <p:nvPr/>
        </p:nvSpPr>
        <p:spPr>
          <a:xfrm>
            <a:off x="7046724" y="3805121"/>
            <a:ext cx="4678189" cy="24622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Build on </a:t>
            </a:r>
            <a:r>
              <a:rPr kumimoji="0" lang="en-US" sz="2000" b="0" i="0" u="sng"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existing terraform skills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Path for </a:t>
            </a:r>
            <a:r>
              <a:rPr kumimoji="0" lang="en-US" sz="2000" b="0" i="0" u="none" strike="noStrike" kern="1200" cap="none" spc="0" normalizeH="0" baseline="0" noProof="0" dirty="0" err="1">
                <a:ln>
                  <a:noFill/>
                </a:ln>
                <a:solidFill>
                  <a:schemeClr val="tx2"/>
                </a:solidFill>
                <a:effectLst/>
                <a:uLnTx/>
                <a:uFillTx/>
                <a:latin typeface="Segoe UI"/>
                <a:ea typeface="+mn-ea"/>
                <a:cs typeface="Segoe UI" panose="020B0502040204020203" pitchFamily="34" charset="0"/>
                <a:sym typeface="Wingdings" panose="05000000000000000000" pitchFamily="2" charset="2"/>
              </a:rPr>
              <a:t>multicloud</a:t>
            </a: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 operating models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Design Azure landing zones, </a:t>
            </a:r>
            <a:b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b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based on </a:t>
            </a: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design areas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Enable the </a:t>
            </a: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community </a:t>
            </a: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with a set of </a:t>
            </a: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sample reusable landing zones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Deploy workloads to Azure</a:t>
            </a:r>
          </a:p>
        </p:txBody>
      </p:sp>
      <p:sp>
        <p:nvSpPr>
          <p:cNvPr id="10" name="Text Placeholder 2">
            <a:extLst>
              <a:ext uri="{FF2B5EF4-FFF2-40B4-BE49-F238E27FC236}">
                <a16:creationId xmlns:a16="http://schemas.microsoft.com/office/drawing/2014/main" id="{586DEB66-9D32-40A7-934C-183F0845A691}"/>
              </a:ext>
            </a:extLst>
          </p:cNvPr>
          <p:cNvSpPr txBox="1">
            <a:spLocks/>
          </p:cNvSpPr>
          <p:nvPr/>
        </p:nvSpPr>
        <p:spPr>
          <a:xfrm>
            <a:off x="588262" y="3805121"/>
            <a:ext cx="8295387" cy="25391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Validate</a:t>
            </a: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Wingdings" panose="05000000000000000000" pitchFamily="2" charset="2"/>
              </a:rPr>
              <a:t> </a:t>
            </a: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a partner offer</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Understand </a:t>
            </a: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partners approaches and solution</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Validate </a:t>
            </a: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cloud operating model</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Review partners solution for </a:t>
            </a:r>
            <a:b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b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governance, security, and compliance</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Review partners design, based on </a:t>
            </a: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design areas</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sym typeface="Wingdings" panose="05000000000000000000" pitchFamily="2" charset="2"/>
              </a:rPr>
              <a:t>Deployment options </a:t>
            </a:r>
            <a:r>
              <a:rPr kumimoji="0" lang="en-US" sz="2000" b="0" i="0" u="none" strike="noStrike" kern="1200" cap="none" spc="0" normalizeH="0" baseline="0" noProof="0" dirty="0">
                <a:ln>
                  <a:noFill/>
                </a:ln>
                <a:effectLst/>
                <a:uLnTx/>
                <a:uFillTx/>
                <a:latin typeface="Segoe UI"/>
                <a:ea typeface="+mn-ea"/>
                <a:cs typeface="Segoe UI" panose="020B0502040204020203" pitchFamily="34" charset="0"/>
                <a:sym typeface="Wingdings" panose="05000000000000000000" pitchFamily="2" charset="2"/>
              </a:rPr>
              <a:t>for partner landing zone</a:t>
            </a:r>
          </a:p>
        </p:txBody>
      </p:sp>
      <p:grpSp>
        <p:nvGrpSpPr>
          <p:cNvPr id="7" name="Group 6">
            <a:extLst>
              <a:ext uri="{FF2B5EF4-FFF2-40B4-BE49-F238E27FC236}">
                <a16:creationId xmlns:a16="http://schemas.microsoft.com/office/drawing/2014/main" id="{FDC4EFE4-2579-4A0A-B309-D23F54823F58}"/>
              </a:ext>
            </a:extLst>
          </p:cNvPr>
          <p:cNvGrpSpPr/>
          <p:nvPr/>
        </p:nvGrpSpPr>
        <p:grpSpPr>
          <a:xfrm>
            <a:off x="9493935" y="135608"/>
            <a:ext cx="2347868" cy="2991409"/>
            <a:chOff x="13661814" y="262681"/>
            <a:chExt cx="4759568" cy="6064145"/>
          </a:xfrm>
        </p:grpSpPr>
        <p:sp>
          <p:nvSpPr>
            <p:cNvPr id="102" name="Rectangle 101">
              <a:extLst>
                <a:ext uri="{FF2B5EF4-FFF2-40B4-BE49-F238E27FC236}">
                  <a16:creationId xmlns:a16="http://schemas.microsoft.com/office/drawing/2014/main" id="{43D73C10-F931-460A-B635-9BA31ACE8728}"/>
                </a:ext>
              </a:extLst>
            </p:cNvPr>
            <p:cNvSpPr/>
            <p:nvPr/>
          </p:nvSpPr>
          <p:spPr bwMode="auto">
            <a:xfrm>
              <a:off x="13661814" y="817562"/>
              <a:ext cx="4759568" cy="5353050"/>
            </a:xfrm>
            <a:prstGeom prst="rect">
              <a:avLst/>
            </a:prstGeom>
            <a:solidFill>
              <a:schemeClr val="accent1">
                <a:lumMod val="1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8FC6E5A9-EF45-495B-9A44-5283E9326A53}"/>
                </a:ext>
              </a:extLst>
            </p:cNvPr>
            <p:cNvSpPr txBox="1"/>
            <p:nvPr/>
          </p:nvSpPr>
          <p:spPr>
            <a:xfrm>
              <a:off x="14433486" y="1079425"/>
              <a:ext cx="1570443" cy="470052"/>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mn-cs"/>
                </a:rPr>
                <a:t>hub-core-sec</a:t>
              </a:r>
            </a:p>
          </p:txBody>
        </p:sp>
        <p:grpSp>
          <p:nvGrpSpPr>
            <p:cNvPr id="104" name="Group 103">
              <a:extLst>
                <a:ext uri="{FF2B5EF4-FFF2-40B4-BE49-F238E27FC236}">
                  <a16:creationId xmlns:a16="http://schemas.microsoft.com/office/drawing/2014/main" id="{9FCA3D0E-5575-479E-9EF1-9EC1FA166886}"/>
                </a:ext>
              </a:extLst>
            </p:cNvPr>
            <p:cNvGrpSpPr/>
            <p:nvPr/>
          </p:nvGrpSpPr>
          <p:grpSpPr>
            <a:xfrm>
              <a:off x="16905354" y="2639474"/>
              <a:ext cx="421420" cy="426007"/>
              <a:chOff x="8520068" y="4308887"/>
              <a:chExt cx="421420" cy="426007"/>
            </a:xfrm>
          </p:grpSpPr>
          <p:sp>
            <p:nvSpPr>
              <p:cNvPr id="105" name="Teardrop 104">
                <a:extLst>
                  <a:ext uri="{FF2B5EF4-FFF2-40B4-BE49-F238E27FC236}">
                    <a16:creationId xmlns:a16="http://schemas.microsoft.com/office/drawing/2014/main" id="{EA45A25F-3E13-440F-82AA-1A5CE1FBDFA2}"/>
                  </a:ext>
                </a:extLst>
              </p:cNvPr>
              <p:cNvSpPr/>
              <p:nvPr/>
            </p:nvSpPr>
            <p:spPr bwMode="auto">
              <a:xfrm rot="10800000">
                <a:off x="8651265" y="4308887"/>
                <a:ext cx="290223" cy="290223"/>
              </a:xfrm>
              <a:prstGeom prst="teardrop">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6510DA84-D7C7-4329-B55E-FE4C35295E2F}"/>
                  </a:ext>
                </a:extLst>
              </p:cNvPr>
              <p:cNvGrpSpPr/>
              <p:nvPr/>
            </p:nvGrpSpPr>
            <p:grpSpPr>
              <a:xfrm>
                <a:off x="8720830" y="4390768"/>
                <a:ext cx="133853" cy="138222"/>
                <a:chOff x="8328007" y="4477708"/>
                <a:chExt cx="173546" cy="179211"/>
              </a:xfrm>
              <a:solidFill>
                <a:srgbClr val="FFFFFF"/>
              </a:solidFill>
            </p:grpSpPr>
            <p:sp>
              <p:nvSpPr>
                <p:cNvPr id="112" name="Rectangle 111">
                  <a:extLst>
                    <a:ext uri="{FF2B5EF4-FFF2-40B4-BE49-F238E27FC236}">
                      <a16:creationId xmlns:a16="http://schemas.microsoft.com/office/drawing/2014/main" id="{7DD6ED6D-8495-4C2E-A40A-D3D127BAFF47}"/>
                    </a:ext>
                  </a:extLst>
                </p:cNvPr>
                <p:cNvSpPr/>
                <p:nvPr/>
              </p:nvSpPr>
              <p:spPr bwMode="auto">
                <a:xfrm>
                  <a:off x="8328007" y="4565708"/>
                  <a:ext cx="42974" cy="9121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C65868F5-635A-4175-B64A-4B0C4B073517}"/>
                    </a:ext>
                  </a:extLst>
                </p:cNvPr>
                <p:cNvSpPr/>
                <p:nvPr/>
              </p:nvSpPr>
              <p:spPr bwMode="auto">
                <a:xfrm>
                  <a:off x="8393293" y="4522511"/>
                  <a:ext cx="42974" cy="13440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09C6C795-3B51-4E89-AED3-0E1EB7A24CD7}"/>
                    </a:ext>
                  </a:extLst>
                </p:cNvPr>
                <p:cNvSpPr/>
                <p:nvPr/>
              </p:nvSpPr>
              <p:spPr bwMode="auto">
                <a:xfrm>
                  <a:off x="8458579" y="4477708"/>
                  <a:ext cx="42974" cy="17921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07" name="Rectangle 106">
                <a:extLst>
                  <a:ext uri="{FF2B5EF4-FFF2-40B4-BE49-F238E27FC236}">
                    <a16:creationId xmlns:a16="http://schemas.microsoft.com/office/drawing/2014/main" id="{2443FDDD-0E2B-4708-BA40-FA798B8F1ED0}"/>
                  </a:ext>
                </a:extLst>
              </p:cNvPr>
              <p:cNvSpPr/>
              <p:nvPr/>
            </p:nvSpPr>
            <p:spPr bwMode="auto">
              <a:xfrm>
                <a:off x="8520068" y="4359888"/>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41612D55-C108-404E-AEEC-2616B1090507}"/>
                  </a:ext>
                </a:extLst>
              </p:cNvPr>
              <p:cNvSpPr/>
              <p:nvPr/>
            </p:nvSpPr>
            <p:spPr bwMode="auto">
              <a:xfrm>
                <a:off x="8520068" y="4495600"/>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A68950EE-BA81-4836-B624-56B23FA2B384}"/>
                  </a:ext>
                </a:extLst>
              </p:cNvPr>
              <p:cNvSpPr/>
              <p:nvPr/>
            </p:nvSpPr>
            <p:spPr bwMode="auto">
              <a:xfrm>
                <a:off x="8520068" y="4631312"/>
                <a:ext cx="103582" cy="103582"/>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BE946944-C029-48C6-8932-1B91EDBC3F7C}"/>
                  </a:ext>
                </a:extLst>
              </p:cNvPr>
              <p:cNvSpPr/>
              <p:nvPr/>
            </p:nvSpPr>
            <p:spPr bwMode="auto">
              <a:xfrm>
                <a:off x="8651265" y="4631312"/>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FCE0B274-9C2D-40CA-A118-0BA744596FD4}"/>
                  </a:ext>
                </a:extLst>
              </p:cNvPr>
              <p:cNvSpPr/>
              <p:nvPr/>
            </p:nvSpPr>
            <p:spPr bwMode="auto">
              <a:xfrm>
                <a:off x="8782461" y="4631312"/>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8D44DF05-19C7-4480-81D7-A149653F8B9D}"/>
                </a:ext>
              </a:extLst>
            </p:cNvPr>
            <p:cNvGrpSpPr/>
            <p:nvPr/>
          </p:nvGrpSpPr>
          <p:grpSpPr>
            <a:xfrm>
              <a:off x="15000341" y="262681"/>
              <a:ext cx="457200" cy="457200"/>
              <a:chOff x="4774404" y="3309496"/>
              <a:chExt cx="676656" cy="676656"/>
            </a:xfrm>
          </p:grpSpPr>
          <p:sp>
            <p:nvSpPr>
              <p:cNvPr id="116" name="Oval 115">
                <a:extLst>
                  <a:ext uri="{FF2B5EF4-FFF2-40B4-BE49-F238E27FC236}">
                    <a16:creationId xmlns:a16="http://schemas.microsoft.com/office/drawing/2014/main" id="{A922EC9F-27CC-4438-81B8-F5487C7639C1}"/>
                  </a:ext>
                </a:extLst>
              </p:cNvPr>
              <p:cNvSpPr/>
              <p:nvPr/>
            </p:nvSpPr>
            <p:spPr bwMode="auto">
              <a:xfrm>
                <a:off x="4774404" y="3309496"/>
                <a:ext cx="676656" cy="676656"/>
              </a:xfrm>
              <a:prstGeom prst="ellipse">
                <a:avLst/>
              </a:prstGeom>
              <a:solidFill>
                <a:schemeClr val="bg1"/>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17" name="Graphic 116">
                <a:extLst>
                  <a:ext uri="{FF2B5EF4-FFF2-40B4-BE49-F238E27FC236}">
                    <a16:creationId xmlns:a16="http://schemas.microsoft.com/office/drawing/2014/main" id="{B7F05EDD-5A84-4D54-ADEB-207F671B7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422" y="3406981"/>
                <a:ext cx="292608" cy="517035"/>
              </a:xfrm>
              <a:prstGeom prst="rect">
                <a:avLst/>
              </a:prstGeom>
            </p:spPr>
          </p:pic>
        </p:grpSp>
        <p:grpSp>
          <p:nvGrpSpPr>
            <p:cNvPr id="118" name="Group 117">
              <a:extLst>
                <a:ext uri="{FF2B5EF4-FFF2-40B4-BE49-F238E27FC236}">
                  <a16:creationId xmlns:a16="http://schemas.microsoft.com/office/drawing/2014/main" id="{B82839E9-5EBC-4C73-996B-DFD47AE049E7}"/>
                </a:ext>
              </a:extLst>
            </p:cNvPr>
            <p:cNvGrpSpPr/>
            <p:nvPr/>
          </p:nvGrpSpPr>
          <p:grpSpPr>
            <a:xfrm>
              <a:off x="14550617" y="4433799"/>
              <a:ext cx="653072" cy="653072"/>
              <a:chOff x="8487369" y="4083457"/>
              <a:chExt cx="653072" cy="653072"/>
            </a:xfrm>
          </p:grpSpPr>
          <p:pic>
            <p:nvPicPr>
              <p:cNvPr id="119" name="Graphic 118" descr="Shield">
                <a:extLst>
                  <a:ext uri="{FF2B5EF4-FFF2-40B4-BE49-F238E27FC236}">
                    <a16:creationId xmlns:a16="http://schemas.microsoft.com/office/drawing/2014/main" id="{6C4BB6A8-FF38-4A34-8A5E-726289031A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7369" y="4083457"/>
                <a:ext cx="653072" cy="653072"/>
              </a:xfrm>
              <a:prstGeom prst="rect">
                <a:avLst/>
              </a:prstGeom>
            </p:spPr>
          </p:pic>
          <p:grpSp>
            <p:nvGrpSpPr>
              <p:cNvPr id="120" name="Group 119">
                <a:extLst>
                  <a:ext uri="{FF2B5EF4-FFF2-40B4-BE49-F238E27FC236}">
                    <a16:creationId xmlns:a16="http://schemas.microsoft.com/office/drawing/2014/main" id="{B8F604A9-A37A-446F-B7FC-FCDD75133E0A}"/>
                  </a:ext>
                </a:extLst>
              </p:cNvPr>
              <p:cNvGrpSpPr/>
              <p:nvPr/>
            </p:nvGrpSpPr>
            <p:grpSpPr>
              <a:xfrm>
                <a:off x="8721137" y="4298912"/>
                <a:ext cx="185537" cy="222161"/>
                <a:chOff x="3102115" y="3813045"/>
                <a:chExt cx="402957" cy="482498"/>
              </a:xfrm>
            </p:grpSpPr>
            <p:sp>
              <p:nvSpPr>
                <p:cNvPr id="121" name="Rectangle: Top Corners Rounded 120">
                  <a:extLst>
                    <a:ext uri="{FF2B5EF4-FFF2-40B4-BE49-F238E27FC236}">
                      <a16:creationId xmlns:a16="http://schemas.microsoft.com/office/drawing/2014/main" id="{895CEE78-DAED-4533-8450-7BEFA23D0446}"/>
                    </a:ext>
                  </a:extLst>
                </p:cNvPr>
                <p:cNvSpPr/>
                <p:nvPr/>
              </p:nvSpPr>
              <p:spPr bwMode="auto">
                <a:xfrm>
                  <a:off x="3183649" y="3813045"/>
                  <a:ext cx="239888" cy="278892"/>
                </a:xfrm>
                <a:prstGeom prst="round2SameRect">
                  <a:avLst>
                    <a:gd name="adj1" fmla="val 50000"/>
                    <a:gd name="adj2" fmla="val 0"/>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Shape 121">
                  <a:extLst>
                    <a:ext uri="{FF2B5EF4-FFF2-40B4-BE49-F238E27FC236}">
                      <a16:creationId xmlns:a16="http://schemas.microsoft.com/office/drawing/2014/main" id="{A3085473-9405-4F0D-99C4-B50EF9253D0D}"/>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rgbClr val="FFFFFF"/>
                </a:solidFill>
                <a:ln w="384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grpSp>
              <p:nvGrpSpPr>
                <p:cNvPr id="123" name="Graphic 35">
                  <a:extLst>
                    <a:ext uri="{FF2B5EF4-FFF2-40B4-BE49-F238E27FC236}">
                      <a16:creationId xmlns:a16="http://schemas.microsoft.com/office/drawing/2014/main" id="{60E84BA1-5440-49F9-B3A5-6621D9E10647}"/>
                    </a:ext>
                  </a:extLst>
                </p:cNvPr>
                <p:cNvGrpSpPr/>
                <p:nvPr/>
              </p:nvGrpSpPr>
              <p:grpSpPr>
                <a:xfrm>
                  <a:off x="3257098" y="4078024"/>
                  <a:ext cx="92990" cy="155525"/>
                  <a:chOff x="3407034" y="4465249"/>
                  <a:chExt cx="92990" cy="155525"/>
                </a:xfrm>
                <a:solidFill>
                  <a:srgbClr val="0075C9"/>
                </a:solidFill>
              </p:grpSpPr>
              <p:sp>
                <p:nvSpPr>
                  <p:cNvPr id="124" name="Freeform: Shape 123">
                    <a:extLst>
                      <a:ext uri="{FF2B5EF4-FFF2-40B4-BE49-F238E27FC236}">
                        <a16:creationId xmlns:a16="http://schemas.microsoft.com/office/drawing/2014/main" id="{8B86D1C3-9C95-410C-A81D-0BA5F1E4A224}"/>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rgbClr val="000000"/>
                  </a:solidFill>
                  <a:ln w="384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C4514542-DDC3-4EBA-B565-A81168D479AC}"/>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rgbClr val="000000"/>
                  </a:solidFill>
                  <a:ln w="384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126" name="TextBox 125">
              <a:extLst>
                <a:ext uri="{FF2B5EF4-FFF2-40B4-BE49-F238E27FC236}">
                  <a16:creationId xmlns:a16="http://schemas.microsoft.com/office/drawing/2014/main" id="{B158C66E-1474-4677-AF3E-64A338EF2528}"/>
                </a:ext>
              </a:extLst>
            </p:cNvPr>
            <p:cNvSpPr txBox="1"/>
            <p:nvPr/>
          </p:nvSpPr>
          <p:spPr>
            <a:xfrm>
              <a:off x="16676059" y="1079425"/>
              <a:ext cx="1570443" cy="470052"/>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mn-cs"/>
                </a:rPr>
                <a:t>hub-operations</a:t>
              </a:r>
            </a:p>
          </p:txBody>
        </p:sp>
        <p:grpSp>
          <p:nvGrpSpPr>
            <p:cNvPr id="127" name="Group 126">
              <a:extLst>
                <a:ext uri="{FF2B5EF4-FFF2-40B4-BE49-F238E27FC236}">
                  <a16:creationId xmlns:a16="http://schemas.microsoft.com/office/drawing/2014/main" id="{D464115D-AB7F-4DBC-96E2-0541C9E0F154}"/>
                </a:ext>
              </a:extLst>
            </p:cNvPr>
            <p:cNvGrpSpPr/>
            <p:nvPr/>
          </p:nvGrpSpPr>
          <p:grpSpPr>
            <a:xfrm>
              <a:off x="13958443" y="1025436"/>
              <a:ext cx="540129" cy="446532"/>
              <a:chOff x="7412546" y="-2869340"/>
              <a:chExt cx="948444" cy="784091"/>
            </a:xfrm>
          </p:grpSpPr>
          <p:sp>
            <p:nvSpPr>
              <p:cNvPr id="128" name="Freeform 17">
                <a:extLst>
                  <a:ext uri="{FF2B5EF4-FFF2-40B4-BE49-F238E27FC236}">
                    <a16:creationId xmlns:a16="http://schemas.microsoft.com/office/drawing/2014/main" id="{EAA2D6B9-5AB4-4A3D-8823-8E4AD573822A}"/>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29" name="Freeform 18">
                <a:extLst>
                  <a:ext uri="{FF2B5EF4-FFF2-40B4-BE49-F238E27FC236}">
                    <a16:creationId xmlns:a16="http://schemas.microsoft.com/office/drawing/2014/main" id="{609FD3B4-A7A7-4D14-B854-B6D4CF756BDB}"/>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0" name="Freeform 19">
                <a:extLst>
                  <a:ext uri="{FF2B5EF4-FFF2-40B4-BE49-F238E27FC236}">
                    <a16:creationId xmlns:a16="http://schemas.microsoft.com/office/drawing/2014/main" id="{098E4A68-C866-4EE0-9A42-941C24178C5A}"/>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1" name="Freeform 20">
                <a:extLst>
                  <a:ext uri="{FF2B5EF4-FFF2-40B4-BE49-F238E27FC236}">
                    <a16:creationId xmlns:a16="http://schemas.microsoft.com/office/drawing/2014/main" id="{61036220-C0C8-4463-A443-ECF477B12E85}"/>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2" name="Freeform 21">
                <a:extLst>
                  <a:ext uri="{FF2B5EF4-FFF2-40B4-BE49-F238E27FC236}">
                    <a16:creationId xmlns:a16="http://schemas.microsoft.com/office/drawing/2014/main" id="{C45A0642-C9CB-4098-A2C7-B66407ACBA2F}"/>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3" name="Freeform 22">
                <a:extLst>
                  <a:ext uri="{FF2B5EF4-FFF2-40B4-BE49-F238E27FC236}">
                    <a16:creationId xmlns:a16="http://schemas.microsoft.com/office/drawing/2014/main" id="{AB69BF8D-7A73-4AF0-93EA-28AF5DFFE0F6}"/>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4" name="Freeform 23">
                <a:extLst>
                  <a:ext uri="{FF2B5EF4-FFF2-40B4-BE49-F238E27FC236}">
                    <a16:creationId xmlns:a16="http://schemas.microsoft.com/office/drawing/2014/main" id="{A9FBAFF6-BD12-4F85-8B07-B3B997CBDAEC}"/>
                  </a:ext>
                </a:extLst>
              </p:cNvPr>
              <p:cNvSpPr>
                <a:spLocks/>
              </p:cNvSpPr>
              <p:nvPr/>
            </p:nvSpPr>
            <p:spPr bwMode="auto">
              <a:xfrm>
                <a:off x="8132411" y="-2869340"/>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5" name="Freeform 24">
                <a:extLst>
                  <a:ext uri="{FF2B5EF4-FFF2-40B4-BE49-F238E27FC236}">
                    <a16:creationId xmlns:a16="http://schemas.microsoft.com/office/drawing/2014/main" id="{99D1835B-C69B-4BFA-9C20-A69B241F9708}"/>
                  </a:ext>
                </a:extLst>
              </p:cNvPr>
              <p:cNvSpPr>
                <a:spLocks/>
              </p:cNvSpPr>
              <p:nvPr/>
            </p:nvSpPr>
            <p:spPr bwMode="auto">
              <a:xfrm>
                <a:off x="7412546" y="-2869340"/>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grpSp>
        <p:grpSp>
          <p:nvGrpSpPr>
            <p:cNvPr id="136" name="Group 135">
              <a:extLst>
                <a:ext uri="{FF2B5EF4-FFF2-40B4-BE49-F238E27FC236}">
                  <a16:creationId xmlns:a16="http://schemas.microsoft.com/office/drawing/2014/main" id="{1C6B5830-34A9-4FE5-897B-12A68D9ED94E}"/>
                </a:ext>
              </a:extLst>
            </p:cNvPr>
            <p:cNvGrpSpPr/>
            <p:nvPr/>
          </p:nvGrpSpPr>
          <p:grpSpPr>
            <a:xfrm>
              <a:off x="16159412" y="1025436"/>
              <a:ext cx="540129" cy="446532"/>
              <a:chOff x="7412546" y="-2869340"/>
              <a:chExt cx="948444" cy="784091"/>
            </a:xfrm>
          </p:grpSpPr>
          <p:sp>
            <p:nvSpPr>
              <p:cNvPr id="137" name="Freeform 17">
                <a:extLst>
                  <a:ext uri="{FF2B5EF4-FFF2-40B4-BE49-F238E27FC236}">
                    <a16:creationId xmlns:a16="http://schemas.microsoft.com/office/drawing/2014/main" id="{A48CE37C-DEF5-499C-8785-D3E9403C36D6}"/>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8" name="Freeform 18">
                <a:extLst>
                  <a:ext uri="{FF2B5EF4-FFF2-40B4-BE49-F238E27FC236}">
                    <a16:creationId xmlns:a16="http://schemas.microsoft.com/office/drawing/2014/main" id="{B0D0CBAA-9A5B-4AF0-82CE-5A41C61A94F7}"/>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9" name="Freeform 19">
                <a:extLst>
                  <a:ext uri="{FF2B5EF4-FFF2-40B4-BE49-F238E27FC236}">
                    <a16:creationId xmlns:a16="http://schemas.microsoft.com/office/drawing/2014/main" id="{A821243F-92C3-45D6-AED3-7FCED4A02D01}"/>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0" name="Freeform 20">
                <a:extLst>
                  <a:ext uri="{FF2B5EF4-FFF2-40B4-BE49-F238E27FC236}">
                    <a16:creationId xmlns:a16="http://schemas.microsoft.com/office/drawing/2014/main" id="{758DBBDB-07AC-4F7E-9198-3E06DE63413E}"/>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1" name="Freeform 21">
                <a:extLst>
                  <a:ext uri="{FF2B5EF4-FFF2-40B4-BE49-F238E27FC236}">
                    <a16:creationId xmlns:a16="http://schemas.microsoft.com/office/drawing/2014/main" id="{25B8C1EA-9757-4D98-86D5-6BA013EE13C8}"/>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2" name="Freeform 22">
                <a:extLst>
                  <a:ext uri="{FF2B5EF4-FFF2-40B4-BE49-F238E27FC236}">
                    <a16:creationId xmlns:a16="http://schemas.microsoft.com/office/drawing/2014/main" id="{C2E7926F-1B30-408C-8870-B48759717CD2}"/>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3" name="Freeform 23">
                <a:extLst>
                  <a:ext uri="{FF2B5EF4-FFF2-40B4-BE49-F238E27FC236}">
                    <a16:creationId xmlns:a16="http://schemas.microsoft.com/office/drawing/2014/main" id="{5E668AA7-ACA5-4295-84FD-2578C2B410CB}"/>
                  </a:ext>
                </a:extLst>
              </p:cNvPr>
              <p:cNvSpPr>
                <a:spLocks/>
              </p:cNvSpPr>
              <p:nvPr/>
            </p:nvSpPr>
            <p:spPr bwMode="auto">
              <a:xfrm>
                <a:off x="8132411" y="-2869340"/>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4" name="Freeform 24">
                <a:extLst>
                  <a:ext uri="{FF2B5EF4-FFF2-40B4-BE49-F238E27FC236}">
                    <a16:creationId xmlns:a16="http://schemas.microsoft.com/office/drawing/2014/main" id="{2B657C33-A506-458C-AAE3-84AB51B9546A}"/>
                  </a:ext>
                </a:extLst>
              </p:cNvPr>
              <p:cNvSpPr>
                <a:spLocks/>
              </p:cNvSpPr>
              <p:nvPr/>
            </p:nvSpPr>
            <p:spPr bwMode="auto">
              <a:xfrm>
                <a:off x="7412546" y="-2869340"/>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grpSp>
        <p:sp>
          <p:nvSpPr>
            <p:cNvPr id="145" name="TextBox 144">
              <a:extLst>
                <a:ext uri="{FF2B5EF4-FFF2-40B4-BE49-F238E27FC236}">
                  <a16:creationId xmlns:a16="http://schemas.microsoft.com/office/drawing/2014/main" id="{9DC04ABB-E0A9-4003-831E-D2ACB840492C}"/>
                </a:ext>
              </a:extLst>
            </p:cNvPr>
            <p:cNvSpPr txBox="1"/>
            <p:nvPr/>
          </p:nvSpPr>
          <p:spPr>
            <a:xfrm>
              <a:off x="14091932" y="2844275"/>
              <a:ext cx="1570443" cy="397735"/>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Activity Logs</a:t>
              </a:r>
            </a:p>
          </p:txBody>
        </p:sp>
        <p:sp>
          <p:nvSpPr>
            <p:cNvPr id="146" name="Rectangle 145">
              <a:extLst>
                <a:ext uri="{FF2B5EF4-FFF2-40B4-BE49-F238E27FC236}">
                  <a16:creationId xmlns:a16="http://schemas.microsoft.com/office/drawing/2014/main" id="{AF0E3BF0-37C0-4686-BF67-7D6465677370}"/>
                </a:ext>
              </a:extLst>
            </p:cNvPr>
            <p:cNvSpPr/>
            <p:nvPr/>
          </p:nvSpPr>
          <p:spPr bwMode="auto">
            <a:xfrm>
              <a:off x="13780413" y="1601172"/>
              <a:ext cx="2203459" cy="1868623"/>
            </a:xfrm>
            <a:prstGeom prst="rect">
              <a:avLst/>
            </a:prstGeom>
            <a:noFill/>
            <a:ln w="9525" cap="flat" cmpd="sng" algn="ctr">
              <a:solidFill>
                <a:srgbClr val="75757A"/>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1EE1C7ED-71C5-471A-8707-4AA5EA6500B8}"/>
                </a:ext>
              </a:extLst>
            </p:cNvPr>
            <p:cNvSpPr/>
            <p:nvPr/>
          </p:nvSpPr>
          <p:spPr bwMode="auto">
            <a:xfrm>
              <a:off x="16090734" y="1601172"/>
              <a:ext cx="2203704" cy="4434546"/>
            </a:xfrm>
            <a:prstGeom prst="rect">
              <a:avLst/>
            </a:prstGeom>
            <a:noFill/>
            <a:ln w="9525" cap="flat" cmpd="sng" algn="ctr">
              <a:solidFill>
                <a:srgbClr val="75757A"/>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8" name="TextBox 147">
              <a:extLst>
                <a:ext uri="{FF2B5EF4-FFF2-40B4-BE49-F238E27FC236}">
                  <a16:creationId xmlns:a16="http://schemas.microsoft.com/office/drawing/2014/main" id="{ADDD63CF-C5EA-4704-AF4F-E711FD2983DE}"/>
                </a:ext>
              </a:extLst>
            </p:cNvPr>
            <p:cNvSpPr txBox="1"/>
            <p:nvPr/>
          </p:nvSpPr>
          <p:spPr>
            <a:xfrm>
              <a:off x="14091932" y="5079699"/>
              <a:ext cx="1570443" cy="397735"/>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Security Center</a:t>
              </a:r>
            </a:p>
          </p:txBody>
        </p:sp>
        <p:sp>
          <p:nvSpPr>
            <p:cNvPr id="149" name="TextBox 148">
              <a:extLst>
                <a:ext uri="{FF2B5EF4-FFF2-40B4-BE49-F238E27FC236}">
                  <a16:creationId xmlns:a16="http://schemas.microsoft.com/office/drawing/2014/main" id="{6F2B4A1A-96D9-414B-B7C5-905BA919C695}"/>
                </a:ext>
              </a:extLst>
            </p:cNvPr>
            <p:cNvSpPr txBox="1"/>
            <p:nvPr/>
          </p:nvSpPr>
          <p:spPr>
            <a:xfrm>
              <a:off x="16005685" y="2200956"/>
              <a:ext cx="2220758" cy="276999"/>
            </a:xfrm>
            <a:prstGeom prst="rect">
              <a:avLst/>
            </a:prstGeom>
            <a:noFill/>
          </p:spPr>
          <p:txBody>
            <a:bodyPr wrap="square" lIns="91440" rIns="0">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Diagnostics Logging</a:t>
              </a:r>
            </a:p>
          </p:txBody>
        </p:sp>
        <p:sp>
          <p:nvSpPr>
            <p:cNvPr id="150" name="TextBox 149">
              <a:extLst>
                <a:ext uri="{FF2B5EF4-FFF2-40B4-BE49-F238E27FC236}">
                  <a16:creationId xmlns:a16="http://schemas.microsoft.com/office/drawing/2014/main" id="{BDD9A038-CBE3-44FF-8DAD-B87F36B37B92}"/>
                </a:ext>
              </a:extLst>
            </p:cNvPr>
            <p:cNvSpPr txBox="1"/>
            <p:nvPr/>
          </p:nvSpPr>
          <p:spPr>
            <a:xfrm>
              <a:off x="16005685" y="3199342"/>
              <a:ext cx="2220758" cy="276999"/>
            </a:xfrm>
            <a:prstGeom prst="rect">
              <a:avLst/>
            </a:prstGeom>
            <a:noFill/>
          </p:spPr>
          <p:txBody>
            <a:bodyPr wrap="square" lIns="91440" rIns="0">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Log Analytics</a:t>
              </a:r>
            </a:p>
          </p:txBody>
        </p:sp>
        <p:sp>
          <p:nvSpPr>
            <p:cNvPr id="151" name="TextBox 150">
              <a:extLst>
                <a:ext uri="{FF2B5EF4-FFF2-40B4-BE49-F238E27FC236}">
                  <a16:creationId xmlns:a16="http://schemas.microsoft.com/office/drawing/2014/main" id="{CD4DFF56-8633-4647-AF18-8CF99E433A0E}"/>
                </a:ext>
              </a:extLst>
            </p:cNvPr>
            <p:cNvSpPr txBox="1"/>
            <p:nvPr/>
          </p:nvSpPr>
          <p:spPr>
            <a:xfrm>
              <a:off x="16005685" y="4357056"/>
              <a:ext cx="2220758" cy="1969770"/>
            </a:xfrm>
            <a:prstGeom prst="rect">
              <a:avLst/>
            </a:prstGeom>
            <a:noFill/>
          </p:spPr>
          <p:txBody>
            <a:bodyPr wrap="square" lIns="91440" rIns="0">
              <a:noAutofit/>
            </a:bodyPr>
            <a:lstStyle/>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Network Monitoring</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AD Assessment</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AD Replication</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Agent Health Assessment</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DNS Analytics</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500" b="0" i="0" u="none" strike="noStrike" kern="0" cap="none" spc="0" normalizeH="0" baseline="0" noProof="0">
                  <a:ln>
                    <a:noFill/>
                  </a:ln>
                  <a:solidFill>
                    <a:srgbClr val="FFFFFF"/>
                  </a:solidFill>
                  <a:effectLst/>
                  <a:uLnTx/>
                  <a:uFillTx/>
                  <a:latin typeface="Segoe UI"/>
                  <a:ea typeface="+mn-ea"/>
                  <a:cs typeface="+mn-cs"/>
                </a:rPr>
                <a:t>Key Vault Analytics</a:t>
              </a:r>
            </a:p>
          </p:txBody>
        </p:sp>
        <p:sp>
          <p:nvSpPr>
            <p:cNvPr id="152" name="TextBox 151">
              <a:extLst>
                <a:ext uri="{FF2B5EF4-FFF2-40B4-BE49-F238E27FC236}">
                  <a16:creationId xmlns:a16="http://schemas.microsoft.com/office/drawing/2014/main" id="{9A3D794C-66BE-45E6-B5FA-C5D153D6FA4B}"/>
                </a:ext>
              </a:extLst>
            </p:cNvPr>
            <p:cNvSpPr txBox="1"/>
            <p:nvPr/>
          </p:nvSpPr>
          <p:spPr>
            <a:xfrm>
              <a:off x="15466108" y="301023"/>
              <a:ext cx="1570444" cy="405549"/>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tx2"/>
                  </a:solidFill>
                  <a:effectLst/>
                  <a:uLnTx/>
                  <a:uFillTx/>
                  <a:latin typeface="Segoe UI"/>
                  <a:ea typeface="+mn-ea"/>
                  <a:cs typeface="+mn-cs"/>
                </a:rPr>
                <a:t>Azure Region 1</a:t>
              </a:r>
            </a:p>
          </p:txBody>
        </p:sp>
        <p:grpSp>
          <p:nvGrpSpPr>
            <p:cNvPr id="153" name="Graphic 116">
              <a:extLst>
                <a:ext uri="{FF2B5EF4-FFF2-40B4-BE49-F238E27FC236}">
                  <a16:creationId xmlns:a16="http://schemas.microsoft.com/office/drawing/2014/main" id="{495E2193-BA8F-4E27-BA0B-AF88EAAD8AE1}"/>
                </a:ext>
              </a:extLst>
            </p:cNvPr>
            <p:cNvGrpSpPr/>
            <p:nvPr/>
          </p:nvGrpSpPr>
          <p:grpSpPr>
            <a:xfrm>
              <a:off x="16607381" y="1784092"/>
              <a:ext cx="473173" cy="354880"/>
              <a:chOff x="5776327" y="5704743"/>
              <a:chExt cx="689532" cy="517149"/>
            </a:xfrm>
          </p:grpSpPr>
          <p:sp>
            <p:nvSpPr>
              <p:cNvPr id="154" name="Freeform: Shape 153">
                <a:extLst>
                  <a:ext uri="{FF2B5EF4-FFF2-40B4-BE49-F238E27FC236}">
                    <a16:creationId xmlns:a16="http://schemas.microsoft.com/office/drawing/2014/main" id="{6D51169A-EDD3-4E3C-BBA3-C8FAD494F504}"/>
                  </a:ext>
                </a:extLst>
              </p:cNvPr>
              <p:cNvSpPr/>
              <p:nvPr/>
            </p:nvSpPr>
            <p:spPr>
              <a:xfrm>
                <a:off x="5776380" y="5704743"/>
                <a:ext cx="689478" cy="517149"/>
              </a:xfrm>
              <a:custGeom>
                <a:avLst/>
                <a:gdLst>
                  <a:gd name="connsiteX0" fmla="*/ 0 w 689478"/>
                  <a:gd name="connsiteY0" fmla="*/ 0 h 517149"/>
                  <a:gd name="connsiteX1" fmla="*/ 689478 w 689478"/>
                  <a:gd name="connsiteY1" fmla="*/ 0 h 517149"/>
                  <a:gd name="connsiteX2" fmla="*/ 689478 w 689478"/>
                  <a:gd name="connsiteY2" fmla="*/ 517149 h 517149"/>
                  <a:gd name="connsiteX3" fmla="*/ 0 w 689478"/>
                  <a:gd name="connsiteY3" fmla="*/ 517149 h 517149"/>
                </a:gdLst>
                <a:ahLst/>
                <a:cxnLst>
                  <a:cxn ang="0">
                    <a:pos x="connsiteX0" y="connsiteY0"/>
                  </a:cxn>
                  <a:cxn ang="0">
                    <a:pos x="connsiteX1" y="connsiteY1"/>
                  </a:cxn>
                  <a:cxn ang="0">
                    <a:pos x="connsiteX2" y="connsiteY2"/>
                  </a:cxn>
                  <a:cxn ang="0">
                    <a:pos x="connsiteX3" y="connsiteY3"/>
                  </a:cxn>
                </a:cxnLst>
                <a:rect l="l" t="t" r="r" b="b"/>
                <a:pathLst>
                  <a:path w="689478" h="517149">
                    <a:moveTo>
                      <a:pt x="0" y="0"/>
                    </a:moveTo>
                    <a:lnTo>
                      <a:pt x="689478" y="0"/>
                    </a:lnTo>
                    <a:lnTo>
                      <a:pt x="689478" y="517149"/>
                    </a:lnTo>
                    <a:lnTo>
                      <a:pt x="0" y="517149"/>
                    </a:lnTo>
                    <a:close/>
                  </a:path>
                </a:pathLst>
              </a:custGeom>
              <a:solidFill>
                <a:srgbClr val="000000"/>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E5AE7C1D-953E-4EC2-AF80-747EE375A64F}"/>
                  </a:ext>
                </a:extLst>
              </p:cNvPr>
              <p:cNvSpPr/>
              <p:nvPr/>
            </p:nvSpPr>
            <p:spPr>
              <a:xfrm>
                <a:off x="5776327" y="5704743"/>
                <a:ext cx="689532" cy="64643"/>
              </a:xfrm>
              <a:custGeom>
                <a:avLst/>
                <a:gdLst>
                  <a:gd name="connsiteX0" fmla="*/ 0 w 689532"/>
                  <a:gd name="connsiteY0" fmla="*/ 0 h 64643"/>
                  <a:gd name="connsiteX1" fmla="*/ 689532 w 689532"/>
                  <a:gd name="connsiteY1" fmla="*/ 0 h 64643"/>
                  <a:gd name="connsiteX2" fmla="*/ 689532 w 689532"/>
                  <a:gd name="connsiteY2" fmla="*/ 64644 h 64643"/>
                  <a:gd name="connsiteX3" fmla="*/ 0 w 689532"/>
                  <a:gd name="connsiteY3" fmla="*/ 64644 h 64643"/>
                </a:gdLst>
                <a:ahLst/>
                <a:cxnLst>
                  <a:cxn ang="0">
                    <a:pos x="connsiteX0" y="connsiteY0"/>
                  </a:cxn>
                  <a:cxn ang="0">
                    <a:pos x="connsiteX1" y="connsiteY1"/>
                  </a:cxn>
                  <a:cxn ang="0">
                    <a:pos x="connsiteX2" y="connsiteY2"/>
                  </a:cxn>
                  <a:cxn ang="0">
                    <a:pos x="connsiteX3" y="connsiteY3"/>
                  </a:cxn>
                </a:cxnLst>
                <a:rect l="l" t="t" r="r" b="b"/>
                <a:pathLst>
                  <a:path w="689532" h="64643">
                    <a:moveTo>
                      <a:pt x="0" y="0"/>
                    </a:moveTo>
                    <a:lnTo>
                      <a:pt x="689532" y="0"/>
                    </a:lnTo>
                    <a:lnTo>
                      <a:pt x="689532" y="64644"/>
                    </a:lnTo>
                    <a:lnTo>
                      <a:pt x="0" y="64644"/>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94C202E-82EC-4208-AB7E-FE2DC9EFEAE2}"/>
                  </a:ext>
                </a:extLst>
              </p:cNvPr>
              <p:cNvSpPr/>
              <p:nvPr/>
            </p:nvSpPr>
            <p:spPr>
              <a:xfrm>
                <a:off x="5797874" y="5726290"/>
                <a:ext cx="21547" cy="21547"/>
              </a:xfrm>
              <a:custGeom>
                <a:avLst/>
                <a:gdLst>
                  <a:gd name="connsiteX0" fmla="*/ 21548 w 21547"/>
                  <a:gd name="connsiteY0" fmla="*/ 10774 h 21547"/>
                  <a:gd name="connsiteX1" fmla="*/ 10774 w 21547"/>
                  <a:gd name="connsiteY1" fmla="*/ 21548 h 21547"/>
                  <a:gd name="connsiteX2" fmla="*/ 0 w 21547"/>
                  <a:gd name="connsiteY2" fmla="*/ 10774 h 21547"/>
                  <a:gd name="connsiteX3" fmla="*/ 10774 w 21547"/>
                  <a:gd name="connsiteY3" fmla="*/ 0 h 21547"/>
                  <a:gd name="connsiteX4" fmla="*/ 21548 w 21547"/>
                  <a:gd name="connsiteY4" fmla="*/ 10774 h 2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7" h="21547">
                    <a:moveTo>
                      <a:pt x="21548" y="10774"/>
                    </a:moveTo>
                    <a:cubicBezTo>
                      <a:pt x="21548" y="16724"/>
                      <a:pt x="16724" y="21548"/>
                      <a:pt x="10774" y="21548"/>
                    </a:cubicBezTo>
                    <a:cubicBezTo>
                      <a:pt x="4824" y="21548"/>
                      <a:pt x="0" y="16724"/>
                      <a:pt x="0" y="10774"/>
                    </a:cubicBezTo>
                    <a:cubicBezTo>
                      <a:pt x="0" y="4824"/>
                      <a:pt x="4824" y="0"/>
                      <a:pt x="10774" y="0"/>
                    </a:cubicBezTo>
                    <a:cubicBezTo>
                      <a:pt x="16724" y="0"/>
                      <a:pt x="21548" y="4824"/>
                      <a:pt x="21548" y="10774"/>
                    </a:cubicBez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85BE1BB1-0E55-4E12-8B32-D979B9BC2980}"/>
                  </a:ext>
                </a:extLst>
              </p:cNvPr>
              <p:cNvSpPr/>
              <p:nvPr/>
            </p:nvSpPr>
            <p:spPr>
              <a:xfrm>
                <a:off x="5830196" y="5726290"/>
                <a:ext cx="21547" cy="21547"/>
              </a:xfrm>
              <a:custGeom>
                <a:avLst/>
                <a:gdLst>
                  <a:gd name="connsiteX0" fmla="*/ 21548 w 21547"/>
                  <a:gd name="connsiteY0" fmla="*/ 10774 h 21547"/>
                  <a:gd name="connsiteX1" fmla="*/ 10774 w 21547"/>
                  <a:gd name="connsiteY1" fmla="*/ 21548 h 21547"/>
                  <a:gd name="connsiteX2" fmla="*/ 0 w 21547"/>
                  <a:gd name="connsiteY2" fmla="*/ 10774 h 21547"/>
                  <a:gd name="connsiteX3" fmla="*/ 10774 w 21547"/>
                  <a:gd name="connsiteY3" fmla="*/ 0 h 21547"/>
                  <a:gd name="connsiteX4" fmla="*/ 21548 w 21547"/>
                  <a:gd name="connsiteY4" fmla="*/ 10774 h 2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7" h="21547">
                    <a:moveTo>
                      <a:pt x="21548" y="10774"/>
                    </a:moveTo>
                    <a:cubicBezTo>
                      <a:pt x="21548" y="16724"/>
                      <a:pt x="16724" y="21548"/>
                      <a:pt x="10774" y="21548"/>
                    </a:cubicBezTo>
                    <a:cubicBezTo>
                      <a:pt x="4824" y="21548"/>
                      <a:pt x="0" y="16724"/>
                      <a:pt x="0" y="10774"/>
                    </a:cubicBezTo>
                    <a:cubicBezTo>
                      <a:pt x="0" y="4824"/>
                      <a:pt x="4824" y="0"/>
                      <a:pt x="10774" y="0"/>
                    </a:cubicBezTo>
                    <a:cubicBezTo>
                      <a:pt x="16724" y="0"/>
                      <a:pt x="21548" y="4824"/>
                      <a:pt x="21548" y="10774"/>
                    </a:cubicBez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6C81D208-E94B-45C3-8A5B-67CECECFD0D1}"/>
                  </a:ext>
                </a:extLst>
              </p:cNvPr>
              <p:cNvSpPr/>
              <p:nvPr/>
            </p:nvSpPr>
            <p:spPr>
              <a:xfrm>
                <a:off x="5862518" y="5726290"/>
                <a:ext cx="21547" cy="21547"/>
              </a:xfrm>
              <a:custGeom>
                <a:avLst/>
                <a:gdLst>
                  <a:gd name="connsiteX0" fmla="*/ 21548 w 21547"/>
                  <a:gd name="connsiteY0" fmla="*/ 10774 h 21547"/>
                  <a:gd name="connsiteX1" fmla="*/ 10774 w 21547"/>
                  <a:gd name="connsiteY1" fmla="*/ 21548 h 21547"/>
                  <a:gd name="connsiteX2" fmla="*/ 0 w 21547"/>
                  <a:gd name="connsiteY2" fmla="*/ 10774 h 21547"/>
                  <a:gd name="connsiteX3" fmla="*/ 10774 w 21547"/>
                  <a:gd name="connsiteY3" fmla="*/ 0 h 21547"/>
                  <a:gd name="connsiteX4" fmla="*/ 21548 w 21547"/>
                  <a:gd name="connsiteY4" fmla="*/ 10774 h 2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7" h="21547">
                    <a:moveTo>
                      <a:pt x="21548" y="10774"/>
                    </a:moveTo>
                    <a:cubicBezTo>
                      <a:pt x="21548" y="16724"/>
                      <a:pt x="16724" y="21548"/>
                      <a:pt x="10774" y="21548"/>
                    </a:cubicBezTo>
                    <a:cubicBezTo>
                      <a:pt x="4824" y="21548"/>
                      <a:pt x="0" y="16724"/>
                      <a:pt x="0" y="10774"/>
                    </a:cubicBezTo>
                    <a:cubicBezTo>
                      <a:pt x="0" y="4824"/>
                      <a:pt x="4824" y="0"/>
                      <a:pt x="10774" y="0"/>
                    </a:cubicBezTo>
                    <a:cubicBezTo>
                      <a:pt x="16724" y="0"/>
                      <a:pt x="21548" y="4824"/>
                      <a:pt x="21548" y="10774"/>
                    </a:cubicBez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CF1738D-EE57-47D3-A941-C8A3653F8E70}"/>
                  </a:ext>
                </a:extLst>
              </p:cNvPr>
              <p:cNvSpPr/>
              <p:nvPr/>
            </p:nvSpPr>
            <p:spPr>
              <a:xfrm>
                <a:off x="5904105" y="5855524"/>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D831FF3D-9F4E-4931-AE59-F7A3315022A9}"/>
                  </a:ext>
                </a:extLst>
              </p:cNvPr>
              <p:cNvSpPr/>
              <p:nvPr/>
            </p:nvSpPr>
            <p:spPr>
              <a:xfrm>
                <a:off x="6067223" y="5855524"/>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652B6BFB-28A6-4BF8-B8B7-656E1926F209}"/>
                  </a:ext>
                </a:extLst>
              </p:cNvPr>
              <p:cNvSpPr/>
              <p:nvPr/>
            </p:nvSpPr>
            <p:spPr>
              <a:xfrm>
                <a:off x="6227324" y="5855524"/>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DB578CA5-2774-4ACF-A989-825E3C6760D9}"/>
                  </a:ext>
                </a:extLst>
              </p:cNvPr>
              <p:cNvSpPr/>
              <p:nvPr/>
            </p:nvSpPr>
            <p:spPr>
              <a:xfrm>
                <a:off x="5904105" y="6027907"/>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C9993DBA-507D-4F28-B257-2112FB329563}"/>
                  </a:ext>
                </a:extLst>
              </p:cNvPr>
              <p:cNvSpPr/>
              <p:nvPr/>
            </p:nvSpPr>
            <p:spPr>
              <a:xfrm>
                <a:off x="6067223" y="6027907"/>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69A6B42-A3E8-4A60-863C-FEA07B1CC838}"/>
                  </a:ext>
                </a:extLst>
              </p:cNvPr>
              <p:cNvSpPr/>
              <p:nvPr/>
            </p:nvSpPr>
            <p:spPr>
              <a:xfrm>
                <a:off x="6227324" y="6027907"/>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CE5A6849-D48E-4963-A7BE-0F54907AAD04}"/>
                </a:ext>
              </a:extLst>
            </p:cNvPr>
            <p:cNvGrpSpPr/>
            <p:nvPr/>
          </p:nvGrpSpPr>
          <p:grpSpPr>
            <a:xfrm>
              <a:off x="16857002" y="3585155"/>
              <a:ext cx="518124" cy="591954"/>
              <a:chOff x="7126397" y="2687425"/>
              <a:chExt cx="518124" cy="591954"/>
            </a:xfrm>
          </p:grpSpPr>
          <p:pic>
            <p:nvPicPr>
              <p:cNvPr id="167" name="Graphic 166" descr="World">
                <a:extLst>
                  <a:ext uri="{FF2B5EF4-FFF2-40B4-BE49-F238E27FC236}">
                    <a16:creationId xmlns:a16="http://schemas.microsoft.com/office/drawing/2014/main" id="{002C7C3F-4211-418D-9DAE-A589441335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2276" y="2687425"/>
                <a:ext cx="432245" cy="432245"/>
              </a:xfrm>
              <a:prstGeom prst="rect">
                <a:avLst/>
              </a:prstGeom>
            </p:spPr>
          </p:pic>
          <p:grpSp>
            <p:nvGrpSpPr>
              <p:cNvPr id="168" name="Group 167">
                <a:extLst>
                  <a:ext uri="{FF2B5EF4-FFF2-40B4-BE49-F238E27FC236}">
                    <a16:creationId xmlns:a16="http://schemas.microsoft.com/office/drawing/2014/main" id="{E9899D33-B13E-45F3-B222-30EAC15A08B1}"/>
                  </a:ext>
                </a:extLst>
              </p:cNvPr>
              <p:cNvGrpSpPr/>
              <p:nvPr/>
            </p:nvGrpSpPr>
            <p:grpSpPr>
              <a:xfrm>
                <a:off x="7126397" y="2880909"/>
                <a:ext cx="398470" cy="398470"/>
                <a:chOff x="7508905" y="2960866"/>
                <a:chExt cx="455637" cy="455637"/>
              </a:xfrm>
            </p:grpSpPr>
            <p:sp>
              <p:nvSpPr>
                <p:cNvPr id="169" name="Freeform: Shape 168">
                  <a:extLst>
                    <a:ext uri="{FF2B5EF4-FFF2-40B4-BE49-F238E27FC236}">
                      <a16:creationId xmlns:a16="http://schemas.microsoft.com/office/drawing/2014/main" id="{D1183E16-0991-4D5E-A1E7-D40CEF38E3ED}"/>
                    </a:ext>
                  </a:extLst>
                </p:cNvPr>
                <p:cNvSpPr/>
                <p:nvPr/>
              </p:nvSpPr>
              <p:spPr>
                <a:xfrm>
                  <a:off x="7551264" y="3048189"/>
                  <a:ext cx="203693" cy="133252"/>
                </a:xfrm>
                <a:custGeom>
                  <a:avLst/>
                  <a:gdLst>
                    <a:gd name="connsiteX0" fmla="*/ 541833 w 541832"/>
                    <a:gd name="connsiteY0" fmla="*/ 0 h 354455"/>
                    <a:gd name="connsiteX1" fmla="*/ 273259 w 541832"/>
                    <a:gd name="connsiteY1" fmla="*/ 268574 h 354455"/>
                    <a:gd name="connsiteX2" fmla="*/ 179570 w 541832"/>
                    <a:gd name="connsiteY2" fmla="*/ 174886 h 354455"/>
                    <a:gd name="connsiteX3" fmla="*/ 0 w 541832"/>
                    <a:gd name="connsiteY3" fmla="*/ 354456 h 354455"/>
                  </a:gdLst>
                  <a:ahLst/>
                  <a:cxnLst>
                    <a:cxn ang="0">
                      <a:pos x="connsiteX0" y="connsiteY0"/>
                    </a:cxn>
                    <a:cxn ang="0">
                      <a:pos x="connsiteX1" y="connsiteY1"/>
                    </a:cxn>
                    <a:cxn ang="0">
                      <a:pos x="connsiteX2" y="connsiteY2"/>
                    </a:cxn>
                    <a:cxn ang="0">
                      <a:pos x="connsiteX3" y="connsiteY3"/>
                    </a:cxn>
                  </a:cxnLst>
                  <a:rect l="l" t="t" r="r" b="b"/>
                  <a:pathLst>
                    <a:path w="541832" h="354455">
                      <a:moveTo>
                        <a:pt x="541833" y="0"/>
                      </a:moveTo>
                      <a:lnTo>
                        <a:pt x="273259" y="268574"/>
                      </a:lnTo>
                      <a:lnTo>
                        <a:pt x="179570" y="174886"/>
                      </a:lnTo>
                      <a:lnTo>
                        <a:pt x="0" y="354456"/>
                      </a:lnTo>
                    </a:path>
                  </a:pathLst>
                </a:custGeom>
                <a:noFill/>
                <a:ln w="28575" cap="flat">
                  <a:solidFill>
                    <a:srgbClr val="0078D3"/>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07A04489-21F4-4B52-8A67-242C278AFA9D}"/>
                    </a:ext>
                  </a:extLst>
                </p:cNvPr>
                <p:cNvSpPr/>
                <p:nvPr/>
              </p:nvSpPr>
              <p:spPr>
                <a:xfrm>
                  <a:off x="7748446" y="3200407"/>
                  <a:ext cx="216096" cy="216096"/>
                </a:xfrm>
                <a:custGeom>
                  <a:avLst/>
                  <a:gdLst>
                    <a:gd name="connsiteX0" fmla="*/ 216097 w 216096"/>
                    <a:gd name="connsiteY0" fmla="*/ 185883 h 216096"/>
                    <a:gd name="connsiteX1" fmla="*/ 185883 w 216096"/>
                    <a:gd name="connsiteY1" fmla="*/ 216097 h 216096"/>
                    <a:gd name="connsiteX2" fmla="*/ 76106 w 216096"/>
                    <a:gd name="connsiteY2" fmla="*/ 106320 h 216096"/>
                    <a:gd name="connsiteX3" fmla="*/ 0 w 216096"/>
                    <a:gd name="connsiteY3" fmla="*/ 30250 h 216096"/>
                    <a:gd name="connsiteX4" fmla="*/ 30250 w 216096"/>
                    <a:gd name="connsiteY4" fmla="*/ 0 h 2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96" h="216096">
                      <a:moveTo>
                        <a:pt x="216097" y="185883"/>
                      </a:moveTo>
                      <a:lnTo>
                        <a:pt x="185883" y="216097"/>
                      </a:lnTo>
                      <a:lnTo>
                        <a:pt x="76106" y="106320"/>
                      </a:lnTo>
                      <a:lnTo>
                        <a:pt x="0" y="30250"/>
                      </a:lnTo>
                      <a:lnTo>
                        <a:pt x="30250" y="0"/>
                      </a:lnTo>
                      <a:close/>
                    </a:path>
                  </a:pathLst>
                </a:custGeom>
                <a:solidFill>
                  <a:schemeClr val="bg1"/>
                </a:solidFill>
                <a:ln w="349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FDDDA84C-F984-46A1-9C42-6211A2D691EB}"/>
                    </a:ext>
                  </a:extLst>
                </p:cNvPr>
                <p:cNvSpPr/>
                <p:nvPr/>
              </p:nvSpPr>
              <p:spPr>
                <a:xfrm>
                  <a:off x="7508905" y="2960866"/>
                  <a:ext cx="313545" cy="313545"/>
                </a:xfrm>
                <a:custGeom>
                  <a:avLst/>
                  <a:gdLst>
                    <a:gd name="connsiteX0" fmla="*/ 156773 w 313545"/>
                    <a:gd name="connsiteY0" fmla="*/ 0 h 313545"/>
                    <a:gd name="connsiteX1" fmla="*/ 0 w 313545"/>
                    <a:gd name="connsiteY1" fmla="*/ 156773 h 313545"/>
                    <a:gd name="connsiteX2" fmla="*/ 156773 w 313545"/>
                    <a:gd name="connsiteY2" fmla="*/ 313545 h 313545"/>
                    <a:gd name="connsiteX3" fmla="*/ 313545 w 313545"/>
                    <a:gd name="connsiteY3" fmla="*/ 156773 h 313545"/>
                    <a:gd name="connsiteX4" fmla="*/ 156773 w 313545"/>
                    <a:gd name="connsiteY4" fmla="*/ 0 h 313545"/>
                    <a:gd name="connsiteX5" fmla="*/ 156773 w 313545"/>
                    <a:gd name="connsiteY5" fmla="*/ 270789 h 313545"/>
                    <a:gd name="connsiteX6" fmla="*/ 42756 w 313545"/>
                    <a:gd name="connsiteY6" fmla="*/ 156773 h 313545"/>
                    <a:gd name="connsiteX7" fmla="*/ 156773 w 313545"/>
                    <a:gd name="connsiteY7" fmla="*/ 42756 h 313545"/>
                    <a:gd name="connsiteX8" fmla="*/ 270789 w 313545"/>
                    <a:gd name="connsiteY8" fmla="*/ 156773 h 313545"/>
                    <a:gd name="connsiteX9" fmla="*/ 156773 w 313545"/>
                    <a:gd name="connsiteY9" fmla="*/ 270789 h 31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545" h="313545">
                      <a:moveTo>
                        <a:pt x="156773" y="0"/>
                      </a:moveTo>
                      <a:cubicBezTo>
                        <a:pt x="70191" y="0"/>
                        <a:pt x="0" y="70191"/>
                        <a:pt x="0" y="156773"/>
                      </a:cubicBezTo>
                      <a:cubicBezTo>
                        <a:pt x="0" y="243354"/>
                        <a:pt x="70191" y="313545"/>
                        <a:pt x="156773" y="313545"/>
                      </a:cubicBezTo>
                      <a:cubicBezTo>
                        <a:pt x="243354" y="313545"/>
                        <a:pt x="313545" y="243354"/>
                        <a:pt x="313545" y="156773"/>
                      </a:cubicBezTo>
                      <a:cubicBezTo>
                        <a:pt x="313545" y="70191"/>
                        <a:pt x="243354" y="0"/>
                        <a:pt x="156773" y="0"/>
                      </a:cubicBezTo>
                      <a:close/>
                      <a:moveTo>
                        <a:pt x="156773" y="270789"/>
                      </a:moveTo>
                      <a:cubicBezTo>
                        <a:pt x="93814" y="270789"/>
                        <a:pt x="42756" y="219731"/>
                        <a:pt x="42756" y="156773"/>
                      </a:cubicBezTo>
                      <a:cubicBezTo>
                        <a:pt x="42756" y="93814"/>
                        <a:pt x="93814" y="42756"/>
                        <a:pt x="156773" y="42756"/>
                      </a:cubicBezTo>
                      <a:cubicBezTo>
                        <a:pt x="219731" y="42756"/>
                        <a:pt x="270789" y="93814"/>
                        <a:pt x="270789" y="156773"/>
                      </a:cubicBezTo>
                      <a:cubicBezTo>
                        <a:pt x="270789" y="219731"/>
                        <a:pt x="219731" y="270789"/>
                        <a:pt x="156773" y="270789"/>
                      </a:cubicBezTo>
                      <a:close/>
                    </a:path>
                  </a:pathLst>
                </a:custGeom>
                <a:solidFill>
                  <a:schemeClr val="bg1"/>
                </a:solidFill>
                <a:ln w="349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72" name="Double Bracket 171">
              <a:extLst>
                <a:ext uri="{FF2B5EF4-FFF2-40B4-BE49-F238E27FC236}">
                  <a16:creationId xmlns:a16="http://schemas.microsoft.com/office/drawing/2014/main" id="{61F40CB6-062E-4401-A5F5-3E020AD92EEF}"/>
                </a:ext>
              </a:extLst>
            </p:cNvPr>
            <p:cNvSpPr/>
            <p:nvPr/>
          </p:nvSpPr>
          <p:spPr>
            <a:xfrm rot="5400000">
              <a:off x="17317951" y="1784092"/>
              <a:ext cx="389436" cy="389436"/>
            </a:xfrm>
            <a:prstGeom prst="bracketPair">
              <a:avLst/>
            </a:prstGeom>
            <a:noFill/>
            <a:ln w="22225" cap="flat" cmpd="sng" algn="ctr">
              <a:solidFill>
                <a:schemeClr val="tx2"/>
              </a:solidFill>
              <a:prstDash val="solid"/>
              <a:headEnd type="none"/>
              <a:tailEnd type="none"/>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grpSp>
          <p:nvGrpSpPr>
            <p:cNvPr id="173" name="Group 172">
              <a:extLst>
                <a:ext uri="{FF2B5EF4-FFF2-40B4-BE49-F238E27FC236}">
                  <a16:creationId xmlns:a16="http://schemas.microsoft.com/office/drawing/2014/main" id="{4D09BC1C-4363-424C-9C4D-9FC0445A822E}"/>
                </a:ext>
              </a:extLst>
            </p:cNvPr>
            <p:cNvGrpSpPr/>
            <p:nvPr/>
          </p:nvGrpSpPr>
          <p:grpSpPr>
            <a:xfrm>
              <a:off x="17399483" y="1858395"/>
              <a:ext cx="241638" cy="249123"/>
              <a:chOff x="1869743" y="8327384"/>
              <a:chExt cx="2749132" cy="2834290"/>
            </a:xfrm>
            <a:solidFill>
              <a:schemeClr val="accent2"/>
            </a:solidFill>
          </p:grpSpPr>
          <p:sp>
            <p:nvSpPr>
              <p:cNvPr id="174" name="Rectangle 173">
                <a:extLst>
                  <a:ext uri="{FF2B5EF4-FFF2-40B4-BE49-F238E27FC236}">
                    <a16:creationId xmlns:a16="http://schemas.microsoft.com/office/drawing/2014/main" id="{A3DDD88F-3333-4C0F-BD4C-903DF3BEA40F}"/>
                  </a:ext>
                </a:extLst>
              </p:cNvPr>
              <p:cNvSpPr/>
              <p:nvPr/>
            </p:nvSpPr>
            <p:spPr bwMode="auto">
              <a:xfrm>
                <a:off x="1869743" y="8327384"/>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8B177F4D-CDE5-48C2-BBE3-C29836A884E7}"/>
                  </a:ext>
                </a:extLst>
              </p:cNvPr>
              <p:cNvSpPr/>
              <p:nvPr/>
            </p:nvSpPr>
            <p:spPr bwMode="auto">
              <a:xfrm>
                <a:off x="1869743" y="9342988"/>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1FE6F0EB-C61A-430A-B3A2-3C63A3A247EC}"/>
                  </a:ext>
                </a:extLst>
              </p:cNvPr>
              <p:cNvSpPr/>
              <p:nvPr/>
            </p:nvSpPr>
            <p:spPr bwMode="auto">
              <a:xfrm>
                <a:off x="1869743" y="10358592"/>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CE7E975E-71F9-4DD9-9512-CDA7CD8FF464}"/>
                  </a:ext>
                </a:extLst>
              </p:cNvPr>
              <p:cNvSpPr/>
              <p:nvPr/>
            </p:nvSpPr>
            <p:spPr bwMode="auto">
              <a:xfrm>
                <a:off x="2831851" y="8808991"/>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875DEBF8-BF06-4F42-B9BA-583BEB8208C5}"/>
                  </a:ext>
                </a:extLst>
              </p:cNvPr>
              <p:cNvSpPr/>
              <p:nvPr/>
            </p:nvSpPr>
            <p:spPr bwMode="auto">
              <a:xfrm>
                <a:off x="2831851" y="9824595"/>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6B9F829-773A-4CB0-B477-7BD8D3D085EF}"/>
                  </a:ext>
                </a:extLst>
              </p:cNvPr>
              <p:cNvSpPr/>
              <p:nvPr/>
            </p:nvSpPr>
            <p:spPr bwMode="auto">
              <a:xfrm>
                <a:off x="3815793" y="9285935"/>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F9F03C94-52F7-4198-B378-356A044EDCDB}"/>
                </a:ext>
              </a:extLst>
            </p:cNvPr>
            <p:cNvGrpSpPr/>
            <p:nvPr/>
          </p:nvGrpSpPr>
          <p:grpSpPr>
            <a:xfrm>
              <a:off x="14529831" y="2021563"/>
              <a:ext cx="694645" cy="743072"/>
              <a:chOff x="7709224" y="1937091"/>
              <a:chExt cx="694645" cy="743072"/>
            </a:xfrm>
          </p:grpSpPr>
          <p:grpSp>
            <p:nvGrpSpPr>
              <p:cNvPr id="181" name="Group 180">
                <a:extLst>
                  <a:ext uri="{FF2B5EF4-FFF2-40B4-BE49-F238E27FC236}">
                    <a16:creationId xmlns:a16="http://schemas.microsoft.com/office/drawing/2014/main" id="{13A15A63-99F4-483C-8FDD-8FA3D0B28976}"/>
                  </a:ext>
                </a:extLst>
              </p:cNvPr>
              <p:cNvGrpSpPr/>
              <p:nvPr/>
            </p:nvGrpSpPr>
            <p:grpSpPr>
              <a:xfrm>
                <a:off x="7709224" y="1937091"/>
                <a:ext cx="694405" cy="694405"/>
                <a:chOff x="7709224" y="1937091"/>
                <a:chExt cx="694405" cy="694405"/>
              </a:xfrm>
            </p:grpSpPr>
            <p:grpSp>
              <p:nvGrpSpPr>
                <p:cNvPr id="190" name="Graphic 57" descr="Closed book">
                  <a:extLst>
                    <a:ext uri="{FF2B5EF4-FFF2-40B4-BE49-F238E27FC236}">
                      <a16:creationId xmlns:a16="http://schemas.microsoft.com/office/drawing/2014/main" id="{517A597C-94AD-472A-AFED-076948DA019A}"/>
                    </a:ext>
                  </a:extLst>
                </p:cNvPr>
                <p:cNvGrpSpPr/>
                <p:nvPr/>
              </p:nvGrpSpPr>
              <p:grpSpPr>
                <a:xfrm>
                  <a:off x="7709224" y="1937091"/>
                  <a:ext cx="694405" cy="694405"/>
                  <a:chOff x="7134064" y="4341748"/>
                  <a:chExt cx="484632" cy="484632"/>
                </a:xfrm>
                <a:solidFill>
                  <a:srgbClr val="000000"/>
                </a:solidFill>
              </p:grpSpPr>
              <p:sp>
                <p:nvSpPr>
                  <p:cNvPr id="192" name="Freeform: Shape 191">
                    <a:extLst>
                      <a:ext uri="{FF2B5EF4-FFF2-40B4-BE49-F238E27FC236}">
                        <a16:creationId xmlns:a16="http://schemas.microsoft.com/office/drawing/2014/main" id="{DCBA52C2-8036-4DC4-918C-6590729ADE7B}"/>
                      </a:ext>
                    </a:extLst>
                  </p:cNvPr>
                  <p:cNvSpPr/>
                  <p:nvPr/>
                </p:nvSpPr>
                <p:spPr>
                  <a:xfrm>
                    <a:off x="7235029" y="4383143"/>
                    <a:ext cx="30289" cy="402850"/>
                  </a:xfrm>
                  <a:custGeom>
                    <a:avLst/>
                    <a:gdLst>
                      <a:gd name="connsiteX0" fmla="*/ 0 w 30289"/>
                      <a:gd name="connsiteY0" fmla="*/ 0 h 402850"/>
                      <a:gd name="connsiteX1" fmla="*/ 30290 w 30289"/>
                      <a:gd name="connsiteY1" fmla="*/ 0 h 402850"/>
                      <a:gd name="connsiteX2" fmla="*/ 30290 w 30289"/>
                      <a:gd name="connsiteY2" fmla="*/ 402850 h 402850"/>
                      <a:gd name="connsiteX3" fmla="*/ 0 w 30289"/>
                      <a:gd name="connsiteY3" fmla="*/ 402850 h 402850"/>
                    </a:gdLst>
                    <a:ahLst/>
                    <a:cxnLst>
                      <a:cxn ang="0">
                        <a:pos x="connsiteX0" y="connsiteY0"/>
                      </a:cxn>
                      <a:cxn ang="0">
                        <a:pos x="connsiteX1" y="connsiteY1"/>
                      </a:cxn>
                      <a:cxn ang="0">
                        <a:pos x="connsiteX2" y="connsiteY2"/>
                      </a:cxn>
                      <a:cxn ang="0">
                        <a:pos x="connsiteX3" y="connsiteY3"/>
                      </a:cxn>
                    </a:cxnLst>
                    <a:rect l="l" t="t" r="r" b="b"/>
                    <a:pathLst>
                      <a:path w="30289" h="402850">
                        <a:moveTo>
                          <a:pt x="0" y="0"/>
                        </a:moveTo>
                        <a:lnTo>
                          <a:pt x="30290" y="0"/>
                        </a:lnTo>
                        <a:lnTo>
                          <a:pt x="30290" y="402850"/>
                        </a:lnTo>
                        <a:lnTo>
                          <a:pt x="0" y="402850"/>
                        </a:lnTo>
                        <a:close/>
                      </a:path>
                    </a:pathLst>
                  </a:custGeom>
                  <a:grp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B0067A3-9411-4311-9890-17F4361B4BBA}"/>
                      </a:ext>
                    </a:extLst>
                  </p:cNvPr>
                  <p:cNvSpPr/>
                  <p:nvPr/>
                </p:nvSpPr>
                <p:spPr>
                  <a:xfrm>
                    <a:off x="7285511" y="4382134"/>
                    <a:ext cx="232219" cy="403860"/>
                  </a:xfrm>
                  <a:custGeom>
                    <a:avLst/>
                    <a:gdLst>
                      <a:gd name="connsiteX0" fmla="*/ 186785 w 232219"/>
                      <a:gd name="connsiteY0" fmla="*/ 151448 h 403860"/>
                      <a:gd name="connsiteX1" fmla="*/ 45434 w 232219"/>
                      <a:gd name="connsiteY1" fmla="*/ 151448 h 403860"/>
                      <a:gd name="connsiteX2" fmla="*/ 45434 w 232219"/>
                      <a:gd name="connsiteY2" fmla="*/ 121158 h 403860"/>
                      <a:gd name="connsiteX3" fmla="*/ 186785 w 232219"/>
                      <a:gd name="connsiteY3" fmla="*/ 121158 h 403860"/>
                      <a:gd name="connsiteX4" fmla="*/ 186785 w 232219"/>
                      <a:gd name="connsiteY4" fmla="*/ 151448 h 403860"/>
                      <a:gd name="connsiteX5" fmla="*/ 156496 w 232219"/>
                      <a:gd name="connsiteY5" fmla="*/ 201930 h 403860"/>
                      <a:gd name="connsiteX6" fmla="*/ 78248 w 232219"/>
                      <a:gd name="connsiteY6" fmla="*/ 201930 h 403860"/>
                      <a:gd name="connsiteX7" fmla="*/ 78248 w 232219"/>
                      <a:gd name="connsiteY7" fmla="*/ 181737 h 403860"/>
                      <a:gd name="connsiteX8" fmla="*/ 156496 w 232219"/>
                      <a:gd name="connsiteY8" fmla="*/ 181737 h 403860"/>
                      <a:gd name="connsiteX9" fmla="*/ 156496 w 232219"/>
                      <a:gd name="connsiteY9" fmla="*/ 201930 h 403860"/>
                      <a:gd name="connsiteX10" fmla="*/ 212027 w 232219"/>
                      <a:gd name="connsiteY10" fmla="*/ 0 h 403860"/>
                      <a:gd name="connsiteX11" fmla="*/ 0 w 232219"/>
                      <a:gd name="connsiteY11" fmla="*/ 1010 h 403860"/>
                      <a:gd name="connsiteX12" fmla="*/ 0 w 232219"/>
                      <a:gd name="connsiteY12" fmla="*/ 403860 h 403860"/>
                      <a:gd name="connsiteX13" fmla="*/ 212027 w 232219"/>
                      <a:gd name="connsiteY13" fmla="*/ 403860 h 403860"/>
                      <a:gd name="connsiteX14" fmla="*/ 232220 w 232219"/>
                      <a:gd name="connsiteY14" fmla="*/ 383667 h 403860"/>
                      <a:gd name="connsiteX15" fmla="*/ 232220 w 232219"/>
                      <a:gd name="connsiteY15" fmla="*/ 20193 h 403860"/>
                      <a:gd name="connsiteX16" fmla="*/ 212027 w 232219"/>
                      <a:gd name="connsiteY16" fmla="*/ 0 h 40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219" h="403860">
                        <a:moveTo>
                          <a:pt x="186785" y="151448"/>
                        </a:moveTo>
                        <a:lnTo>
                          <a:pt x="45434" y="151448"/>
                        </a:lnTo>
                        <a:lnTo>
                          <a:pt x="45434" y="121158"/>
                        </a:lnTo>
                        <a:lnTo>
                          <a:pt x="186785" y="121158"/>
                        </a:lnTo>
                        <a:lnTo>
                          <a:pt x="186785" y="151448"/>
                        </a:lnTo>
                        <a:close/>
                        <a:moveTo>
                          <a:pt x="156496" y="201930"/>
                        </a:moveTo>
                        <a:lnTo>
                          <a:pt x="78248" y="201930"/>
                        </a:lnTo>
                        <a:lnTo>
                          <a:pt x="78248" y="181737"/>
                        </a:lnTo>
                        <a:lnTo>
                          <a:pt x="156496" y="181737"/>
                        </a:lnTo>
                        <a:lnTo>
                          <a:pt x="156496" y="201930"/>
                        </a:lnTo>
                        <a:close/>
                        <a:moveTo>
                          <a:pt x="212027" y="0"/>
                        </a:moveTo>
                        <a:lnTo>
                          <a:pt x="0" y="1010"/>
                        </a:lnTo>
                        <a:lnTo>
                          <a:pt x="0" y="403860"/>
                        </a:lnTo>
                        <a:lnTo>
                          <a:pt x="212027" y="403860"/>
                        </a:lnTo>
                        <a:cubicBezTo>
                          <a:pt x="223133" y="403860"/>
                          <a:pt x="232220" y="394773"/>
                          <a:pt x="232220" y="383667"/>
                        </a:cubicBezTo>
                        <a:lnTo>
                          <a:pt x="232220" y="20193"/>
                        </a:lnTo>
                        <a:cubicBezTo>
                          <a:pt x="232220" y="9087"/>
                          <a:pt x="223133" y="0"/>
                          <a:pt x="212027" y="0"/>
                        </a:cubicBezTo>
                        <a:close/>
                      </a:path>
                    </a:pathLst>
                  </a:custGeom>
                  <a:grp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1" name="Rectangle 190">
                  <a:extLst>
                    <a:ext uri="{FF2B5EF4-FFF2-40B4-BE49-F238E27FC236}">
                      <a16:creationId xmlns:a16="http://schemas.microsoft.com/office/drawing/2014/main" id="{4BD3C9FD-F6C3-43E1-A40B-1FCFFC47586B}"/>
                    </a:ext>
                  </a:extLst>
                </p:cNvPr>
                <p:cNvSpPr/>
                <p:nvPr/>
              </p:nvSpPr>
              <p:spPr bwMode="auto">
                <a:xfrm>
                  <a:off x="7853892" y="1997860"/>
                  <a:ext cx="377090" cy="57576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2" name="Graphic 57" descr="Closed book">
                <a:extLst>
                  <a:ext uri="{FF2B5EF4-FFF2-40B4-BE49-F238E27FC236}">
                    <a16:creationId xmlns:a16="http://schemas.microsoft.com/office/drawing/2014/main" id="{DDC16A1F-2D64-4B4D-AF59-45729BBA6145}"/>
                  </a:ext>
                </a:extLst>
              </p:cNvPr>
              <p:cNvGrpSpPr/>
              <p:nvPr/>
            </p:nvGrpSpPr>
            <p:grpSpPr>
              <a:xfrm>
                <a:off x="7902070" y="2036154"/>
                <a:ext cx="405076" cy="578671"/>
                <a:chOff x="6916858" y="4449475"/>
                <a:chExt cx="282706" cy="403860"/>
              </a:xfrm>
            </p:grpSpPr>
            <p:sp>
              <p:nvSpPr>
                <p:cNvPr id="188" name="Freeform: Shape 187">
                  <a:extLst>
                    <a:ext uri="{FF2B5EF4-FFF2-40B4-BE49-F238E27FC236}">
                      <a16:creationId xmlns:a16="http://schemas.microsoft.com/office/drawing/2014/main" id="{158FC872-B360-40E8-941E-5D9302EF4972}"/>
                    </a:ext>
                  </a:extLst>
                </p:cNvPr>
                <p:cNvSpPr/>
                <p:nvPr/>
              </p:nvSpPr>
              <p:spPr>
                <a:xfrm>
                  <a:off x="6916858" y="4450481"/>
                  <a:ext cx="30289" cy="402850"/>
                </a:xfrm>
                <a:custGeom>
                  <a:avLst/>
                  <a:gdLst>
                    <a:gd name="connsiteX0" fmla="*/ 0 w 30289"/>
                    <a:gd name="connsiteY0" fmla="*/ 0 h 402850"/>
                    <a:gd name="connsiteX1" fmla="*/ 30290 w 30289"/>
                    <a:gd name="connsiteY1" fmla="*/ 0 h 402850"/>
                    <a:gd name="connsiteX2" fmla="*/ 30290 w 30289"/>
                    <a:gd name="connsiteY2" fmla="*/ 402850 h 402850"/>
                    <a:gd name="connsiteX3" fmla="*/ 0 w 30289"/>
                    <a:gd name="connsiteY3" fmla="*/ 402850 h 402850"/>
                  </a:gdLst>
                  <a:ahLst/>
                  <a:cxnLst>
                    <a:cxn ang="0">
                      <a:pos x="connsiteX0" y="connsiteY0"/>
                    </a:cxn>
                    <a:cxn ang="0">
                      <a:pos x="connsiteX1" y="connsiteY1"/>
                    </a:cxn>
                    <a:cxn ang="0">
                      <a:pos x="connsiteX2" y="connsiteY2"/>
                    </a:cxn>
                    <a:cxn ang="0">
                      <a:pos x="connsiteX3" y="connsiteY3"/>
                    </a:cxn>
                  </a:cxnLst>
                  <a:rect l="l" t="t" r="r" b="b"/>
                  <a:pathLst>
                    <a:path w="30289" h="402850">
                      <a:moveTo>
                        <a:pt x="0" y="0"/>
                      </a:moveTo>
                      <a:lnTo>
                        <a:pt x="30290" y="0"/>
                      </a:lnTo>
                      <a:lnTo>
                        <a:pt x="30290" y="402850"/>
                      </a:lnTo>
                      <a:lnTo>
                        <a:pt x="0" y="402850"/>
                      </a:lnTo>
                      <a:close/>
                    </a:path>
                  </a:pathLst>
                </a:custGeom>
                <a:solidFill>
                  <a:srgbClr val="0078D3"/>
                </a:solid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7209707A-5A51-4052-B1ED-AE55C98E27F0}"/>
                    </a:ext>
                  </a:extLst>
                </p:cNvPr>
                <p:cNvSpPr/>
                <p:nvPr/>
              </p:nvSpPr>
              <p:spPr>
                <a:xfrm>
                  <a:off x="6967345" y="4449475"/>
                  <a:ext cx="232219" cy="403860"/>
                </a:xfrm>
                <a:custGeom>
                  <a:avLst/>
                  <a:gdLst>
                    <a:gd name="connsiteX0" fmla="*/ 186785 w 232219"/>
                    <a:gd name="connsiteY0" fmla="*/ 151448 h 403860"/>
                    <a:gd name="connsiteX1" fmla="*/ 45434 w 232219"/>
                    <a:gd name="connsiteY1" fmla="*/ 151448 h 403860"/>
                    <a:gd name="connsiteX2" fmla="*/ 45434 w 232219"/>
                    <a:gd name="connsiteY2" fmla="*/ 121158 h 403860"/>
                    <a:gd name="connsiteX3" fmla="*/ 186785 w 232219"/>
                    <a:gd name="connsiteY3" fmla="*/ 121158 h 403860"/>
                    <a:gd name="connsiteX4" fmla="*/ 186785 w 232219"/>
                    <a:gd name="connsiteY4" fmla="*/ 151448 h 403860"/>
                    <a:gd name="connsiteX5" fmla="*/ 156496 w 232219"/>
                    <a:gd name="connsiteY5" fmla="*/ 201930 h 403860"/>
                    <a:gd name="connsiteX6" fmla="*/ 78248 w 232219"/>
                    <a:gd name="connsiteY6" fmla="*/ 201930 h 403860"/>
                    <a:gd name="connsiteX7" fmla="*/ 78248 w 232219"/>
                    <a:gd name="connsiteY7" fmla="*/ 181737 h 403860"/>
                    <a:gd name="connsiteX8" fmla="*/ 156496 w 232219"/>
                    <a:gd name="connsiteY8" fmla="*/ 181737 h 403860"/>
                    <a:gd name="connsiteX9" fmla="*/ 156496 w 232219"/>
                    <a:gd name="connsiteY9" fmla="*/ 201930 h 403860"/>
                    <a:gd name="connsiteX10" fmla="*/ 212027 w 232219"/>
                    <a:gd name="connsiteY10" fmla="*/ 0 h 403860"/>
                    <a:gd name="connsiteX11" fmla="*/ 0 w 232219"/>
                    <a:gd name="connsiteY11" fmla="*/ 1010 h 403860"/>
                    <a:gd name="connsiteX12" fmla="*/ 0 w 232219"/>
                    <a:gd name="connsiteY12" fmla="*/ 403860 h 403860"/>
                    <a:gd name="connsiteX13" fmla="*/ 212027 w 232219"/>
                    <a:gd name="connsiteY13" fmla="*/ 403860 h 403860"/>
                    <a:gd name="connsiteX14" fmla="*/ 232220 w 232219"/>
                    <a:gd name="connsiteY14" fmla="*/ 383667 h 403860"/>
                    <a:gd name="connsiteX15" fmla="*/ 232220 w 232219"/>
                    <a:gd name="connsiteY15" fmla="*/ 20193 h 403860"/>
                    <a:gd name="connsiteX16" fmla="*/ 212027 w 232219"/>
                    <a:gd name="connsiteY16" fmla="*/ 0 h 40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219" h="403860">
                      <a:moveTo>
                        <a:pt x="186785" y="151448"/>
                      </a:moveTo>
                      <a:lnTo>
                        <a:pt x="45434" y="151448"/>
                      </a:lnTo>
                      <a:lnTo>
                        <a:pt x="45434" y="121158"/>
                      </a:lnTo>
                      <a:lnTo>
                        <a:pt x="186785" y="121158"/>
                      </a:lnTo>
                      <a:lnTo>
                        <a:pt x="186785" y="151448"/>
                      </a:lnTo>
                      <a:close/>
                      <a:moveTo>
                        <a:pt x="156496" y="201930"/>
                      </a:moveTo>
                      <a:lnTo>
                        <a:pt x="78248" y="201930"/>
                      </a:lnTo>
                      <a:lnTo>
                        <a:pt x="78248" y="181737"/>
                      </a:lnTo>
                      <a:lnTo>
                        <a:pt x="156496" y="181737"/>
                      </a:lnTo>
                      <a:lnTo>
                        <a:pt x="156496" y="201930"/>
                      </a:lnTo>
                      <a:close/>
                      <a:moveTo>
                        <a:pt x="212027" y="0"/>
                      </a:moveTo>
                      <a:lnTo>
                        <a:pt x="0" y="1010"/>
                      </a:lnTo>
                      <a:lnTo>
                        <a:pt x="0" y="403860"/>
                      </a:lnTo>
                      <a:lnTo>
                        <a:pt x="212027" y="403860"/>
                      </a:lnTo>
                      <a:cubicBezTo>
                        <a:pt x="223133" y="403860"/>
                        <a:pt x="232220" y="394773"/>
                        <a:pt x="232220" y="383667"/>
                      </a:cubicBezTo>
                      <a:lnTo>
                        <a:pt x="232220" y="20193"/>
                      </a:lnTo>
                      <a:cubicBezTo>
                        <a:pt x="232220" y="9087"/>
                        <a:pt x="223133" y="0"/>
                        <a:pt x="212027" y="0"/>
                      </a:cubicBezTo>
                      <a:close/>
                    </a:path>
                  </a:pathLst>
                </a:custGeom>
                <a:solidFill>
                  <a:srgbClr val="0078D3"/>
                </a:solid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grpSp>
          <p:sp>
            <p:nvSpPr>
              <p:cNvPr id="183" name="Rectangle 182">
                <a:extLst>
                  <a:ext uri="{FF2B5EF4-FFF2-40B4-BE49-F238E27FC236}">
                    <a16:creationId xmlns:a16="http://schemas.microsoft.com/office/drawing/2014/main" id="{E0AE023F-141F-4E88-98B6-7DCC1E01E922}"/>
                  </a:ext>
                </a:extLst>
              </p:cNvPr>
              <p:cNvSpPr/>
              <p:nvPr/>
            </p:nvSpPr>
            <p:spPr bwMode="auto">
              <a:xfrm>
                <a:off x="8024241" y="2200795"/>
                <a:ext cx="219456" cy="5486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A7DF9BAF-CC2C-4520-B789-D2C9EB703765}"/>
                  </a:ext>
                </a:extLst>
              </p:cNvPr>
              <p:cNvSpPr/>
              <p:nvPr/>
            </p:nvSpPr>
            <p:spPr bwMode="auto">
              <a:xfrm>
                <a:off x="8190797" y="2467091"/>
                <a:ext cx="213072" cy="213072"/>
              </a:xfrm>
              <a:prstGeom prst="ellipse">
                <a:avLst/>
              </a:prstGeom>
              <a:solidFill>
                <a:srgbClr val="000000"/>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5" name="Group 184">
                <a:extLst>
                  <a:ext uri="{FF2B5EF4-FFF2-40B4-BE49-F238E27FC236}">
                    <a16:creationId xmlns:a16="http://schemas.microsoft.com/office/drawing/2014/main" id="{E6558423-A5B3-40F0-9681-6C4A7E8557AE}"/>
                  </a:ext>
                </a:extLst>
              </p:cNvPr>
              <p:cNvGrpSpPr/>
              <p:nvPr/>
            </p:nvGrpSpPr>
            <p:grpSpPr>
              <a:xfrm>
                <a:off x="8257344" y="2559770"/>
                <a:ext cx="99080" cy="55453"/>
                <a:chOff x="8666096" y="2225062"/>
                <a:chExt cx="156996" cy="87867"/>
              </a:xfrm>
              <a:solidFill>
                <a:srgbClr val="FFFFFF"/>
              </a:solidFill>
            </p:grpSpPr>
            <p:sp>
              <p:nvSpPr>
                <p:cNvPr id="186" name="Freeform: Shape 185">
                  <a:extLst>
                    <a:ext uri="{FF2B5EF4-FFF2-40B4-BE49-F238E27FC236}">
                      <a16:creationId xmlns:a16="http://schemas.microsoft.com/office/drawing/2014/main" id="{E9619C30-0496-406A-81C2-9C09310EB972}"/>
                    </a:ext>
                  </a:extLst>
                </p:cNvPr>
                <p:cNvSpPr/>
                <p:nvPr/>
              </p:nvSpPr>
              <p:spPr>
                <a:xfrm rot="13500000">
                  <a:off x="8732248" y="2168938"/>
                  <a:ext cx="27717" cy="153970"/>
                </a:xfrm>
                <a:custGeom>
                  <a:avLst/>
                  <a:gdLst>
                    <a:gd name="connsiteX0" fmla="*/ 0 w 27717"/>
                    <a:gd name="connsiteY0" fmla="*/ 0 h 153970"/>
                    <a:gd name="connsiteX1" fmla="*/ 27717 w 27717"/>
                    <a:gd name="connsiteY1" fmla="*/ 0 h 153970"/>
                    <a:gd name="connsiteX2" fmla="*/ 27717 w 27717"/>
                    <a:gd name="connsiteY2" fmla="*/ 153970 h 153970"/>
                    <a:gd name="connsiteX3" fmla="*/ 0 w 27717"/>
                    <a:gd name="connsiteY3" fmla="*/ 153970 h 153970"/>
                  </a:gdLst>
                  <a:ahLst/>
                  <a:cxnLst>
                    <a:cxn ang="0">
                      <a:pos x="connsiteX0" y="connsiteY0"/>
                    </a:cxn>
                    <a:cxn ang="0">
                      <a:pos x="connsiteX1" y="connsiteY1"/>
                    </a:cxn>
                    <a:cxn ang="0">
                      <a:pos x="connsiteX2" y="connsiteY2"/>
                    </a:cxn>
                    <a:cxn ang="0">
                      <a:pos x="connsiteX3" y="connsiteY3"/>
                    </a:cxn>
                  </a:cxnLst>
                  <a:rect l="l" t="t" r="r" b="b"/>
                  <a:pathLst>
                    <a:path w="27717" h="153970">
                      <a:moveTo>
                        <a:pt x="0" y="0"/>
                      </a:moveTo>
                      <a:lnTo>
                        <a:pt x="27717" y="0"/>
                      </a:lnTo>
                      <a:lnTo>
                        <a:pt x="27717" y="153970"/>
                      </a:lnTo>
                      <a:lnTo>
                        <a:pt x="0" y="153970"/>
                      </a:lnTo>
                      <a:close/>
                    </a:path>
                  </a:pathLst>
                </a:custGeom>
                <a:grpFill/>
                <a:ln w="47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09FDDC5E-378D-4007-93DB-2AA88B1D6B61}"/>
                    </a:ext>
                  </a:extLst>
                </p:cNvPr>
                <p:cNvSpPr/>
                <p:nvPr/>
              </p:nvSpPr>
              <p:spPr>
                <a:xfrm rot="8100000">
                  <a:off x="8666096" y="2225062"/>
                  <a:ext cx="27717" cy="87867"/>
                </a:xfrm>
                <a:custGeom>
                  <a:avLst/>
                  <a:gdLst>
                    <a:gd name="connsiteX0" fmla="*/ 0 w 27717"/>
                    <a:gd name="connsiteY0" fmla="*/ 0 h 87867"/>
                    <a:gd name="connsiteX1" fmla="*/ 27717 w 27717"/>
                    <a:gd name="connsiteY1" fmla="*/ 0 h 87867"/>
                    <a:gd name="connsiteX2" fmla="*/ 27717 w 27717"/>
                    <a:gd name="connsiteY2" fmla="*/ 87867 h 87867"/>
                    <a:gd name="connsiteX3" fmla="*/ 0 w 27717"/>
                    <a:gd name="connsiteY3" fmla="*/ 87867 h 87867"/>
                  </a:gdLst>
                  <a:ahLst/>
                  <a:cxnLst>
                    <a:cxn ang="0">
                      <a:pos x="connsiteX0" y="connsiteY0"/>
                    </a:cxn>
                    <a:cxn ang="0">
                      <a:pos x="connsiteX1" y="connsiteY1"/>
                    </a:cxn>
                    <a:cxn ang="0">
                      <a:pos x="connsiteX2" y="connsiteY2"/>
                    </a:cxn>
                    <a:cxn ang="0">
                      <a:pos x="connsiteX3" y="connsiteY3"/>
                    </a:cxn>
                  </a:cxnLst>
                  <a:rect l="l" t="t" r="r" b="b"/>
                  <a:pathLst>
                    <a:path w="27717" h="87867">
                      <a:moveTo>
                        <a:pt x="0" y="0"/>
                      </a:moveTo>
                      <a:lnTo>
                        <a:pt x="27717" y="0"/>
                      </a:lnTo>
                      <a:lnTo>
                        <a:pt x="27717" y="87867"/>
                      </a:lnTo>
                      <a:lnTo>
                        <a:pt x="0" y="87867"/>
                      </a:lnTo>
                      <a:close/>
                    </a:path>
                  </a:pathLst>
                </a:custGeom>
                <a:grpFill/>
                <a:ln w="47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1528166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00109A-E8B2-47FB-89BB-AF5E0A30DB26}"/>
              </a:ext>
            </a:extLst>
          </p:cNvPr>
          <p:cNvGraphicFramePr>
            <a:graphicFrameLocks noGrp="1"/>
          </p:cNvGraphicFramePr>
          <p:nvPr>
            <p:ph idx="4294967295"/>
            <p:extLst>
              <p:ext uri="{D42A27DB-BD31-4B8C-83A1-F6EECF244321}">
                <p14:modId xmlns:p14="http://schemas.microsoft.com/office/powerpoint/2010/main" val="772373533"/>
              </p:ext>
            </p:extLst>
          </p:nvPr>
        </p:nvGraphicFramePr>
        <p:xfrm>
          <a:off x="161925" y="165545"/>
          <a:ext cx="11868150" cy="6526909"/>
        </p:xfrm>
        <a:graphic>
          <a:graphicData uri="http://schemas.openxmlformats.org/drawingml/2006/table">
            <a:tbl>
              <a:tblPr firstRow="1" bandRow="1">
                <a:tableStyleId>{5C22544A-7EE6-4342-B048-85BDC9FD1C3A}</a:tableStyleId>
              </a:tblPr>
              <a:tblGrid>
                <a:gridCol w="3956050">
                  <a:extLst>
                    <a:ext uri="{9D8B030D-6E8A-4147-A177-3AD203B41FA5}">
                      <a16:colId xmlns:a16="http://schemas.microsoft.com/office/drawing/2014/main" val="1562385120"/>
                    </a:ext>
                  </a:extLst>
                </a:gridCol>
                <a:gridCol w="3956050">
                  <a:extLst>
                    <a:ext uri="{9D8B030D-6E8A-4147-A177-3AD203B41FA5}">
                      <a16:colId xmlns:a16="http://schemas.microsoft.com/office/drawing/2014/main" val="2375098981"/>
                    </a:ext>
                  </a:extLst>
                </a:gridCol>
                <a:gridCol w="3956050">
                  <a:extLst>
                    <a:ext uri="{9D8B030D-6E8A-4147-A177-3AD203B41FA5}">
                      <a16:colId xmlns:a16="http://schemas.microsoft.com/office/drawing/2014/main" val="1242463427"/>
                    </a:ext>
                  </a:extLst>
                </a:gridCol>
              </a:tblGrid>
              <a:tr h="571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lt1"/>
                          </a:solidFill>
                          <a:effectLst/>
                          <a:latin typeface="+mn-lt"/>
                          <a:ea typeface="+mn-ea"/>
                          <a:cs typeface="+mn-cs"/>
                        </a:rPr>
                        <a:t>Key customer landing zone requirements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100" dirty="0"/>
                        <a:t>Start small and expand </a:t>
                      </a:r>
                      <a:br>
                        <a:rPr lang="en-US" sz="1100" dirty="0"/>
                      </a:br>
                      <a:r>
                        <a:rPr lang="en-US" sz="1100" dirty="0"/>
                        <a:t>Migration landing zone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100" dirty="0"/>
                        <a:t>Enterprise-scale Architecture</a:t>
                      </a:r>
                      <a:br>
                        <a:rPr lang="en-US" sz="1100" dirty="0"/>
                      </a:br>
                      <a:r>
                        <a:rPr lang="en-US" sz="1100" dirty="0"/>
                        <a:t>Reference Implementation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719783763"/>
                  </a:ext>
                </a:extLst>
              </a:tr>
              <a:tr h="500597">
                <a:tc>
                  <a:txBody>
                    <a:bodyPr/>
                    <a:lstStyle/>
                    <a:p>
                      <a:pPr lvl="0">
                        <a:buNone/>
                      </a:pPr>
                      <a:r>
                        <a:rPr lang="en-US" sz="1100" b="0" dirty="0">
                          <a:solidFill>
                            <a:schemeClr val="tx1"/>
                          </a:solidFill>
                        </a:rPr>
                        <a:t>Operating model alignment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lvl="0" algn="ctr">
                        <a:buNone/>
                      </a:pPr>
                      <a:r>
                        <a:rPr lang="en-US" sz="1100" dirty="0">
                          <a:solidFill>
                            <a:schemeClr val="tx1"/>
                          </a:solidFill>
                        </a:rPr>
                        <a:t>Centralized Operations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lvl="0" algn="ctr">
                        <a:buNone/>
                      </a:pPr>
                      <a:r>
                        <a:rPr lang="en-US" sz="1100" dirty="0">
                          <a:solidFill>
                            <a:schemeClr val="tx1"/>
                          </a:solidFill>
                        </a:rPr>
                        <a:t>Enterprise Operations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22275901"/>
                  </a:ext>
                </a:extLst>
              </a:tr>
              <a:tr h="500597">
                <a:tc>
                  <a:txBody>
                    <a:bodyPr/>
                    <a:lstStyle/>
                    <a:p>
                      <a:r>
                        <a:rPr lang="en-US" sz="1100" b="0">
                          <a:solidFill>
                            <a:schemeClr val="tx1"/>
                          </a:solidFill>
                        </a:rPr>
                        <a:t>Timelines to reach security and compliance requirements </a:t>
                      </a:r>
                      <a:br>
                        <a:rPr lang="en-US" sz="1100" b="0">
                          <a:solidFill>
                            <a:schemeClr val="tx1"/>
                          </a:solidFill>
                        </a:rPr>
                      </a:br>
                      <a:r>
                        <a:rPr lang="en-US" sz="1100" b="0">
                          <a:solidFill>
                            <a:schemeClr val="tx1"/>
                          </a:solidFill>
                        </a:rPr>
                        <a:t>for a workload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a:solidFill>
                            <a:schemeClr val="tx1"/>
                          </a:solidFill>
                        </a:rPr>
                        <a:t>4-6 months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a:solidFill>
                            <a:schemeClr val="tx1"/>
                          </a:solidFill>
                        </a:rPr>
                        <a:t>6-8 weeks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649023346"/>
                  </a:ext>
                </a:extLst>
              </a:tr>
              <a:tr h="500597">
                <a:tc>
                  <a:txBody>
                    <a:bodyPr/>
                    <a:lstStyle/>
                    <a:p>
                      <a:r>
                        <a:rPr lang="en-US" sz="1100" dirty="0">
                          <a:solidFill>
                            <a:schemeClr val="tx1"/>
                          </a:solidFill>
                        </a:rPr>
                        <a:t>Provides a baseline architecture/environment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lvl="0" algn="ctr">
                        <a:buNone/>
                      </a:pPr>
                      <a:r>
                        <a:rPr lang="en-US" sz="1100" dirty="0">
                          <a:solidFill>
                            <a:schemeClr val="tx1"/>
                          </a:solidFill>
                        </a:rPr>
                        <a:t>Simple starting point to </a:t>
                      </a:r>
                      <a:r>
                        <a:rPr lang="en-US" sz="1100" b="1" dirty="0">
                          <a:solidFill>
                            <a:schemeClr val="tx1"/>
                          </a:solidFill>
                        </a:rPr>
                        <a:t>build your own solution</a:t>
                      </a:r>
                      <a:r>
                        <a:rPr lang="en-US" sz="1100" dirty="0">
                          <a:solidFill>
                            <a:schemeClr val="tx1"/>
                          </a:solidFill>
                        </a:rPr>
                        <a:t> with minimal subscriptions (scale only as needed)</a:t>
                      </a:r>
                      <a:endParaRPr lang="en-US" dirty="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100" dirty="0">
                          <a:solidFill>
                            <a:schemeClr val="tx1"/>
                          </a:solidFill>
                        </a:rPr>
                        <a:t>Yes, for the entire Azure tenant regardless of customer’s scale-point, includes </a:t>
                      </a:r>
                      <a:r>
                        <a:rPr lang="en-US" sz="1100" b="1" dirty="0">
                          <a:solidFill>
                            <a:schemeClr val="tx1"/>
                          </a:solidFill>
                        </a:rPr>
                        <a:t>cloud-native operations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694367803"/>
                  </a:ext>
                </a:extLst>
              </a:tr>
              <a:tr h="500597">
                <a:tc>
                  <a:txBody>
                    <a:bodyPr/>
                    <a:lstStyle/>
                    <a:p>
                      <a:r>
                        <a:rPr lang="en-US" sz="1100">
                          <a:solidFill>
                            <a:schemeClr val="tx1"/>
                          </a:solidFill>
                        </a:rPr>
                        <a:t>Best-practices from cloud provider</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a:solidFill>
                            <a:schemeClr val="tx1"/>
                          </a:solidFill>
                        </a:rPr>
                        <a:t>Yes, Additional best practices added using CAF methodologies to apply security, governance, compliance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a:solidFill>
                            <a:schemeClr val="tx1"/>
                          </a:solidFill>
                        </a:rPr>
                        <a:t>Yes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35462273"/>
                  </a:ext>
                </a:extLst>
              </a:tr>
              <a:tr h="500597">
                <a:tc>
                  <a:txBody>
                    <a:bodyPr/>
                    <a:lstStyle/>
                    <a:p>
                      <a:r>
                        <a:rPr lang="en-US" sz="1100" dirty="0">
                          <a:solidFill>
                            <a:schemeClr val="tx1"/>
                          </a:solidFill>
                        </a:rPr>
                        <a:t>Be aligned with cloud provider’s platform roadmap</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100" dirty="0">
                          <a:solidFill>
                            <a:schemeClr val="tx1"/>
                          </a:solidFill>
                        </a:rPr>
                        <a:t>Yes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100" dirty="0">
                          <a:solidFill>
                            <a:schemeClr val="tx1"/>
                          </a:solidFill>
                        </a:rPr>
                        <a:t>Yes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614652990"/>
                  </a:ext>
                </a:extLst>
              </a:tr>
              <a:tr h="500597">
                <a:tc>
                  <a:txBody>
                    <a:bodyPr/>
                    <a:lstStyle/>
                    <a:p>
                      <a:r>
                        <a:rPr lang="en-US" sz="1100">
                          <a:solidFill>
                            <a:schemeClr val="tx1"/>
                          </a:solidFill>
                        </a:rPr>
                        <a:t>UI Experience </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a:solidFill>
                            <a:schemeClr val="tx1"/>
                          </a:solidFill>
                        </a:rPr>
                        <a:t>Yes, Azure Portal</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a:solidFill>
                            <a:schemeClr val="tx1"/>
                          </a:solidFill>
                        </a:rPr>
                        <a:t>Yes, Azure Portal</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183568675"/>
                  </a:ext>
                </a:extLst>
              </a:tr>
              <a:tr h="571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All critical services are present and properly configured according to recommend best practices for identity &amp; access management, governance, security, network and logging</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100" dirty="0">
                          <a:solidFill>
                            <a:schemeClr val="tx1"/>
                          </a:solidFill>
                        </a:rPr>
                        <a:t>Partial. Some resources are </a:t>
                      </a:r>
                      <a:r>
                        <a:rPr lang="en-US" sz="1100" i="1" dirty="0">
                          <a:solidFill>
                            <a:schemeClr val="tx1"/>
                          </a:solidFill>
                        </a:rPr>
                        <a:t>deployed. </a:t>
                      </a:r>
                      <a:r>
                        <a:rPr lang="en-US" sz="1100" b="0" i="0" dirty="0">
                          <a:solidFill>
                            <a:schemeClr val="tx1"/>
                          </a:solidFill>
                        </a:rPr>
                        <a:t>Additional offerings aligned to CAF methodologies required to apply best practices</a:t>
                      </a:r>
                      <a:r>
                        <a:rPr lang="en-US" sz="1100" dirty="0">
                          <a:solidFill>
                            <a:schemeClr val="tx1"/>
                          </a:solidFill>
                        </a:rPr>
                        <a:t> to support security, governance, &amp; compliance.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100" dirty="0">
                          <a:solidFill>
                            <a:schemeClr val="tx1"/>
                          </a:solidFill>
                        </a:rPr>
                        <a:t>Yes, using a multi-subscription design, aligned with Azure platform roadmap</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846520158"/>
                  </a:ext>
                </a:extLst>
              </a:tr>
              <a:tr h="500597">
                <a:tc>
                  <a:txBody>
                    <a:bodyPr/>
                    <a:lstStyle/>
                    <a:p>
                      <a:r>
                        <a:rPr lang="en-US" sz="1100">
                          <a:solidFill>
                            <a:schemeClr val="tx1"/>
                          </a:solidFill>
                        </a:rPr>
                        <a:t>Automation capabilities (</a:t>
                      </a:r>
                      <a:r>
                        <a:rPr lang="en-US" sz="1100" err="1">
                          <a:solidFill>
                            <a:schemeClr val="tx1"/>
                          </a:solidFill>
                        </a:rPr>
                        <a:t>IaC</a:t>
                      </a:r>
                      <a:r>
                        <a:rPr lang="en-US" sz="1100">
                          <a:solidFill>
                            <a:schemeClr val="tx1"/>
                          </a:solidFill>
                        </a:rPr>
                        <a:t>/DevOps)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a:solidFill>
                            <a:schemeClr val="tx1"/>
                          </a:solidFill>
                        </a:rPr>
                        <a:t>Yes: ARM, Policy, Blueprint</a:t>
                      </a:r>
                      <a:endParaRPr lang="en-US">
                        <a:solidFill>
                          <a:schemeClr val="tx1"/>
                        </a:solidFill>
                      </a:endParaRPr>
                    </a:p>
                    <a:p>
                      <a:pPr lvl="0" algn="ctr">
                        <a:buNone/>
                      </a:pPr>
                      <a:r>
                        <a:rPr lang="en-US" sz="1100">
                          <a:solidFill>
                            <a:schemeClr val="tx1"/>
                          </a:solidFill>
                        </a:rPr>
                        <a:t>Could create your own CICD pipeline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dirty="0">
                          <a:solidFill>
                            <a:schemeClr val="tx1"/>
                          </a:solidFill>
                        </a:rPr>
                        <a:t>Yes: ARM, Policy, GitHub/</a:t>
                      </a:r>
                      <a:r>
                        <a:rPr lang="en-US" sz="1100" dirty="0" err="1">
                          <a:solidFill>
                            <a:schemeClr val="tx1"/>
                          </a:solidFill>
                        </a:rPr>
                        <a:t>AzureDevOps</a:t>
                      </a:r>
                      <a:endParaRPr lang="en-US" dirty="0">
                        <a:solidFill>
                          <a:schemeClr val="tx1"/>
                        </a:solidFill>
                      </a:endParaRPr>
                    </a:p>
                    <a:p>
                      <a:pPr lvl="0" algn="ctr">
                        <a:buNone/>
                      </a:pPr>
                      <a:r>
                        <a:rPr lang="en-US" sz="1100" dirty="0">
                          <a:solidFill>
                            <a:schemeClr val="tx1"/>
                          </a:solidFill>
                        </a:rPr>
                        <a:t>CICD pipeline option include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6461908"/>
                  </a:ext>
                </a:extLst>
              </a:tr>
              <a:tr h="571413">
                <a:tc>
                  <a:txBody>
                    <a:bodyPr/>
                    <a:lstStyle/>
                    <a:p>
                      <a:r>
                        <a:rPr lang="en-US" sz="1100" b="0" i="0" kern="1200" dirty="0">
                          <a:solidFill>
                            <a:schemeClr val="tx1"/>
                          </a:solidFill>
                          <a:effectLst/>
                          <a:latin typeface="+mn-lt"/>
                          <a:ea typeface="+mn-ea"/>
                          <a:cs typeface="+mn-cs"/>
                        </a:rPr>
                        <a:t>Provides long-term self-sufficiency </a:t>
                      </a:r>
                      <a:endParaRPr lang="en-US" sz="1100" dirty="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lvl="0" algn="ctr">
                        <a:buNone/>
                      </a:pPr>
                      <a:r>
                        <a:rPr lang="en-US" sz="1100" b="1" i="0" u="none" strike="noStrike" noProof="0" dirty="0">
                          <a:solidFill>
                            <a:schemeClr val="tx1"/>
                          </a:solidFill>
                          <a:latin typeface="Segoe UI"/>
                        </a:rPr>
                        <a:t>Requires CAF Govern and Manage methodologies to achieve long-term self-sufficiency</a:t>
                      </a:r>
                      <a:r>
                        <a:rPr lang="en-US" sz="1100" b="0" i="0" u="none" strike="noStrike" noProof="0" dirty="0">
                          <a:solidFill>
                            <a:schemeClr val="tx1"/>
                          </a:solidFill>
                          <a:latin typeface="Segoe UI"/>
                        </a:rPr>
                        <a:t>. </a:t>
                      </a:r>
                      <a:r>
                        <a:rPr lang="en-US" sz="1100" dirty="0">
                          <a:solidFill>
                            <a:schemeClr val="tx1"/>
                          </a:solidFill>
                        </a:rPr>
                        <a:t>See trigger for ESLZ consideration.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100" dirty="0">
                          <a:solidFill>
                            <a:schemeClr val="tx1"/>
                          </a:solidFill>
                        </a:rPr>
                        <a:t>Yes, enterprise-scale architecture -&gt; 1:N landing zones</a:t>
                      </a:r>
                      <a:br>
                        <a:rPr lang="en-US" sz="1100" dirty="0">
                          <a:solidFill>
                            <a:schemeClr val="tx1"/>
                          </a:solidFill>
                        </a:rPr>
                      </a:br>
                      <a:r>
                        <a:rPr lang="en-US" sz="1100" b="1" dirty="0">
                          <a:solidFill>
                            <a:schemeClr val="tx1"/>
                          </a:solidFill>
                        </a:rPr>
                        <a:t>Approach &amp; architecture prepare the customer for long-term self-sufficiency</a:t>
                      </a:r>
                      <a:r>
                        <a:rPr lang="en-US" sz="1100" dirty="0">
                          <a:solidFill>
                            <a:schemeClr val="tx1"/>
                          </a:solidFill>
                        </a:rPr>
                        <a:t>, the RIs are there to get you started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227829370"/>
                  </a:ext>
                </a:extLst>
              </a:tr>
              <a:tr h="732581">
                <a:tc>
                  <a:txBody>
                    <a:bodyPr/>
                    <a:lstStyle/>
                    <a:p>
                      <a:r>
                        <a:rPr lang="en-US" sz="1100" b="0" i="0" kern="1200">
                          <a:solidFill>
                            <a:schemeClr val="tx1"/>
                          </a:solidFill>
                          <a:effectLst/>
                          <a:latin typeface="+mn-lt"/>
                          <a:ea typeface="+mn-ea"/>
                          <a:cs typeface="+mn-cs"/>
                        </a:rPr>
                        <a:t>Enables migration velocity across the organization</a:t>
                      </a:r>
                      <a:endParaRPr lang="en-US" sz="110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a:solidFill>
                            <a:schemeClr val="tx1"/>
                          </a:solidFill>
                        </a:rPr>
                        <a:t>Depends. </a:t>
                      </a:r>
                      <a:r>
                        <a:rPr lang="en-US" sz="1100" b="0" i="0" u="none" strike="noStrike" noProof="0">
                          <a:solidFill>
                            <a:schemeClr val="tx1"/>
                          </a:solidFill>
                          <a:latin typeface="Segoe UI"/>
                        </a:rPr>
                        <a:t>Requires CAF Govern and Manage methodologies to support sensitive data or mission critical workloads</a:t>
                      </a:r>
                      <a:r>
                        <a:rPr lang="en-US" sz="1100">
                          <a:solidFill>
                            <a:schemeClr val="tx1"/>
                          </a:solidFill>
                        </a:rPr>
                        <a:t>. There is a risk of extensive refactoring or even redeployment to deliver on those needs.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en-US" sz="1100">
                          <a:solidFill>
                            <a:schemeClr val="tx1"/>
                          </a:solidFill>
                        </a:rPr>
                        <a:t>Yes, enterprise-scale architecture -&gt; 1:N landing zones, Architecture includes designs for segmentation and separation of duty to empower teams to act within appropriate landing zones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960115827"/>
                  </a:ext>
                </a:extLst>
              </a:tr>
              <a:tr h="500597">
                <a:tc>
                  <a:txBody>
                    <a:bodyPr/>
                    <a:lstStyle/>
                    <a:p>
                      <a:r>
                        <a:rPr lang="en-US" sz="1100" b="0" i="0" kern="1200" dirty="0">
                          <a:solidFill>
                            <a:schemeClr val="tx1"/>
                          </a:solidFill>
                          <a:effectLst/>
                          <a:latin typeface="+mn-lt"/>
                          <a:ea typeface="+mn-ea"/>
                          <a:cs typeface="+mn-cs"/>
                        </a:rPr>
                        <a:t>Achieves </a:t>
                      </a:r>
                      <a:r>
                        <a:rPr lang="en-US" sz="1100" b="0" i="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operational excellence</a:t>
                      </a:r>
                      <a:endParaRPr lang="en-US" sz="1100" dirty="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100" dirty="0">
                          <a:solidFill>
                            <a:schemeClr val="tx1"/>
                          </a:solidFill>
                        </a:rPr>
                        <a:t>Requires CAF Govern and Manage methodologies to achieve operational excellence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100" dirty="0">
                          <a:solidFill>
                            <a:schemeClr val="tx1"/>
                          </a:solidFill>
                        </a:rPr>
                        <a:t>Yes. Enables autonomy for platform and application teams with a policy driven governance and management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371038014"/>
                  </a:ext>
                </a:extLst>
              </a:tr>
            </a:tbl>
          </a:graphicData>
        </a:graphic>
      </p:graphicFrame>
    </p:spTree>
    <p:extLst>
      <p:ext uri="{BB962C8B-B14F-4D97-AF65-F5344CB8AC3E}">
        <p14:creationId xmlns:p14="http://schemas.microsoft.com/office/powerpoint/2010/main" val="551321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AFDA17A-DBC4-4C56-A6FB-270AB4490D6C}"/>
              </a:ext>
            </a:extLst>
          </p:cNvPr>
          <p:cNvSpPr/>
          <p:nvPr/>
        </p:nvSpPr>
        <p:spPr bwMode="auto">
          <a:xfrm>
            <a:off x="7516210" y="0"/>
            <a:ext cx="473674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1AC49342-CFBD-43C9-AB57-82BFD29AA119}"/>
              </a:ext>
            </a:extLst>
          </p:cNvPr>
          <p:cNvSpPr/>
          <p:nvPr/>
        </p:nvSpPr>
        <p:spPr bwMode="auto">
          <a:xfrm>
            <a:off x="455995" y="3674699"/>
            <a:ext cx="3356960" cy="330200"/>
          </a:xfrm>
          <a:prstGeom prst="rect">
            <a:avLst/>
          </a:prstGeom>
          <a:solidFill>
            <a:srgbClr val="00FF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F835293-3F77-45B5-AAF0-BC9B429DFB22}"/>
              </a:ext>
            </a:extLst>
          </p:cNvPr>
          <p:cNvSpPr>
            <a:spLocks noGrp="1"/>
          </p:cNvSpPr>
          <p:nvPr>
            <p:ph type="title"/>
          </p:nvPr>
        </p:nvSpPr>
        <p:spPr>
          <a:xfrm>
            <a:off x="455995" y="620428"/>
            <a:ext cx="11306469" cy="403137"/>
          </a:xfrm>
        </p:spPr>
        <p:txBody>
          <a:bodyPr/>
          <a:lstStyle/>
          <a:p>
            <a:r>
              <a:rPr lang="en-US" dirty="0"/>
              <a:t>Getting started: Enterprise scale</a:t>
            </a:r>
          </a:p>
        </p:txBody>
      </p:sp>
      <p:sp>
        <p:nvSpPr>
          <p:cNvPr id="3" name="Text Placeholder 2">
            <a:extLst>
              <a:ext uri="{FF2B5EF4-FFF2-40B4-BE49-F238E27FC236}">
                <a16:creationId xmlns:a16="http://schemas.microsoft.com/office/drawing/2014/main" id="{6C9C0752-715E-4E93-84EF-DB03DE03666E}"/>
              </a:ext>
            </a:extLst>
          </p:cNvPr>
          <p:cNvSpPr>
            <a:spLocks noGrp="1"/>
          </p:cNvSpPr>
          <p:nvPr>
            <p:ph type="body" sz="quarter" idx="4294967295"/>
          </p:nvPr>
        </p:nvSpPr>
        <p:spPr>
          <a:xfrm>
            <a:off x="455994" y="1228725"/>
            <a:ext cx="7097211" cy="2831544"/>
          </a:xfrm>
        </p:spPr>
        <p:txBody>
          <a:bodyPr/>
          <a:lstStyle/>
          <a:p>
            <a:pPr>
              <a:spcBef>
                <a:spcPts val="0"/>
              </a:spcBef>
              <a:spcAft>
                <a:spcPts val="1200"/>
              </a:spcAft>
              <a:tabLst>
                <a:tab pos="3546475" algn="l"/>
              </a:tabLst>
            </a:pPr>
            <a:r>
              <a:rPr lang="en-US" sz="2000" spc="0" dirty="0">
                <a:solidFill>
                  <a:schemeClr val="tx2"/>
                </a:solidFill>
                <a:latin typeface="+mj-lt"/>
              </a:rPr>
              <a:t>Deploy Enterprise-Scale Reference implementation </a:t>
            </a:r>
            <a:br>
              <a:rPr lang="en-US" sz="2000" spc="0" dirty="0">
                <a:solidFill>
                  <a:schemeClr val="tx2"/>
                </a:solidFill>
                <a:latin typeface="+mj-lt"/>
              </a:rPr>
            </a:br>
            <a:r>
              <a:rPr lang="en-US" sz="2000" spc="0" dirty="0">
                <a:solidFill>
                  <a:schemeClr val="tx2"/>
                </a:solidFill>
                <a:latin typeface="+mj-lt"/>
              </a:rPr>
              <a:t>in your own environment</a:t>
            </a:r>
          </a:p>
          <a:p>
            <a:pPr>
              <a:spcBef>
                <a:spcPts val="0"/>
              </a:spcBef>
              <a:spcAft>
                <a:spcPts val="1200"/>
              </a:spcAft>
            </a:pPr>
            <a:r>
              <a:rPr lang="en-US" sz="1200" spc="0" dirty="0"/>
              <a:t>This section will guide you through the process of deploying Enterprise-Scale reference implementation in your own environment.</a:t>
            </a:r>
          </a:p>
          <a:p>
            <a:pPr>
              <a:spcBef>
                <a:spcPts val="0"/>
              </a:spcBef>
              <a:spcAft>
                <a:spcPts val="1200"/>
              </a:spcAft>
            </a:pPr>
            <a:r>
              <a:rPr lang="en-US" sz="1600" spc="0" dirty="0">
                <a:latin typeface="+mj-lt"/>
              </a:rPr>
              <a:t>What is Reference Implementation?</a:t>
            </a:r>
          </a:p>
          <a:p>
            <a:pPr>
              <a:spcBef>
                <a:spcPts val="0"/>
              </a:spcBef>
              <a:spcAft>
                <a:spcPts val="1200"/>
              </a:spcAft>
            </a:pPr>
            <a:r>
              <a:rPr lang="en-US" sz="1200" spc="0" dirty="0"/>
              <a:t>Enterprise-scale design principles and implementation can be adopted by all customers no matter what size and history their Azure estate. The following customer reference implementations target different and most common customer scenarios for an Enterprise-Scale adoption.</a:t>
            </a:r>
          </a:p>
          <a:p>
            <a:pPr indent="57150">
              <a:spcBef>
                <a:spcPts val="0"/>
              </a:spcBef>
              <a:spcAft>
                <a:spcPts val="1200"/>
              </a:spcAft>
            </a:pPr>
            <a:r>
              <a:rPr lang="en-US" sz="1600" spc="0" dirty="0">
                <a:solidFill>
                  <a:schemeClr val="tx1"/>
                </a:solidFill>
                <a:latin typeface="+mj-lt"/>
              </a:rPr>
              <a:t>Deploy Reference Implementation</a:t>
            </a:r>
          </a:p>
        </p:txBody>
      </p:sp>
      <p:sp>
        <p:nvSpPr>
          <p:cNvPr id="7" name="TextBox 6">
            <a:extLst>
              <a:ext uri="{FF2B5EF4-FFF2-40B4-BE49-F238E27FC236}">
                <a16:creationId xmlns:a16="http://schemas.microsoft.com/office/drawing/2014/main" id="{CA3E3A5F-EB5B-4527-B8B8-F11C13C981E9}"/>
              </a:ext>
            </a:extLst>
          </p:cNvPr>
          <p:cNvSpPr txBox="1"/>
          <p:nvPr/>
        </p:nvSpPr>
        <p:spPr>
          <a:xfrm>
            <a:off x="455994" y="5606562"/>
            <a:ext cx="6756400" cy="918906"/>
          </a:xfrm>
          <a:prstGeom prst="rect">
            <a:avLst/>
          </a:prstGeom>
          <a:noFill/>
        </p:spPr>
        <p:txBody>
          <a:bodyPr wrap="square" lIns="0">
            <a:spAutoFit/>
          </a:bodyPr>
          <a:lstStyle/>
          <a:p>
            <a:pPr marL="0" marR="0" lvl="0" indent="0" algn="l" defTabSz="914554" rtl="0" eaLnBrk="1" fontAlgn="auto" latinLnBrk="0" hangingPunct="1">
              <a:lnSpc>
                <a:spcPct val="105000"/>
              </a:lnSpc>
              <a:spcBef>
                <a:spcPts val="0"/>
              </a:spcBef>
              <a:spcAft>
                <a:spcPts val="0"/>
              </a:spcAft>
              <a:buClrTx/>
              <a:buSzTx/>
              <a:buFontTx/>
              <a:buNone/>
              <a:tabLst/>
              <a:defRPr/>
            </a:pPr>
            <a:r>
              <a:rPr lang="en-US" sz="1600" dirty="0">
                <a:solidFill>
                  <a:srgbClr val="000000"/>
                </a:solidFill>
                <a:latin typeface="+mj-lt"/>
              </a:rPr>
              <a:t>Call to Action:</a:t>
            </a:r>
          </a:p>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panose="020B0702040204020203" pitchFamily="34" charset="0"/>
                <a:ea typeface="Calibri" panose="020F0502020204030204" pitchFamily="34" charset="0"/>
                <a:cs typeface="Segoe UI Semibold" panose="020B0702040204020203" pitchFamily="34" charset="0"/>
              </a:rPr>
              <a:t>Review the Enterprise-scale landing zones </a:t>
            </a:r>
            <a:r>
              <a:rPr kumimoji="0" lang="en-US" sz="1200" b="0" i="0" u="none" strike="noStrike" kern="1200" cap="none" spc="0" normalizeH="0" baseline="0" noProof="0" dirty="0">
                <a:ln>
                  <a:noFill/>
                </a:ln>
                <a:effectLst/>
                <a:uLnTx/>
                <a:uFillTx/>
                <a:latin typeface="Segoe UI Semibold" panose="020B0702040204020203" pitchFamily="34" charset="0"/>
                <a:ea typeface="Calibri" panose="020F0502020204030204"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Architecture guidance</a:t>
            </a:r>
          </a:p>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Review the Enterprise-scale landing zones </a:t>
            </a:r>
            <a:r>
              <a:rPr kumimoji="0" lang="en-US" sz="12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implementation guidelines</a:t>
            </a:r>
            <a:endParaRPr kumimoji="0" lang="en-US" sz="12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a:p>
            <a:pPr marL="0" marR="0" lvl="0" indent="0" algn="l" defTabSz="914554"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panose="020B0702040204020203" pitchFamily="34" charset="0"/>
                <a:ea typeface="Calibri" panose="020F0502020204030204" pitchFamily="34" charset="0"/>
                <a:cs typeface="Segoe UI Semibold" panose="020B0702040204020203" pitchFamily="34" charset="0"/>
              </a:rPr>
              <a:t>Review and deploy a </a:t>
            </a:r>
            <a:r>
              <a:rPr kumimoji="0" lang="en-US" sz="1200" b="0" i="0" u="none" strike="noStrike" kern="1200" cap="none" spc="0" normalizeH="0" baseline="0" noProof="0" dirty="0">
                <a:ln>
                  <a:noFill/>
                </a:ln>
                <a:effectLst/>
                <a:uLnTx/>
                <a:uFillTx/>
                <a:latin typeface="Segoe UI Semibold" panose="020B0702040204020203" pitchFamily="34" charset="0"/>
                <a:ea typeface="Calibri" panose="020F0502020204030204"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reference implementation</a:t>
            </a:r>
            <a:endParaRPr kumimoji="0" lang="en-US" sz="1200" b="0" i="0" u="none" strike="noStrike" kern="1200" cap="none" spc="0" normalizeH="0" baseline="0" noProof="0" dirty="0">
              <a:ln>
                <a:noFill/>
              </a:ln>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graphicFrame>
        <p:nvGraphicFramePr>
          <p:cNvPr id="8" name="Table 234">
            <a:extLst>
              <a:ext uri="{FF2B5EF4-FFF2-40B4-BE49-F238E27FC236}">
                <a16:creationId xmlns:a16="http://schemas.microsoft.com/office/drawing/2014/main" id="{8C179123-4FA8-410C-8D5E-515A5740A2AF}"/>
              </a:ext>
            </a:extLst>
          </p:cNvPr>
          <p:cNvGraphicFramePr>
            <a:graphicFrameLocks noGrp="1"/>
          </p:cNvGraphicFramePr>
          <p:nvPr>
            <p:extLst>
              <p:ext uri="{D42A27DB-BD31-4B8C-83A1-F6EECF244321}">
                <p14:modId xmlns:p14="http://schemas.microsoft.com/office/powerpoint/2010/main" val="2770208294"/>
              </p:ext>
            </p:extLst>
          </p:nvPr>
        </p:nvGraphicFramePr>
        <p:xfrm>
          <a:off x="586390" y="4152602"/>
          <a:ext cx="6011260" cy="1314072"/>
        </p:xfrm>
        <a:graphic>
          <a:graphicData uri="http://schemas.openxmlformats.org/drawingml/2006/table">
            <a:tbl>
              <a:tblPr firstRow="1" bandRow="1">
                <a:tableStyleId>{5940675A-B579-460E-94D1-54222C63F5DA}</a:tableStyleId>
              </a:tblPr>
              <a:tblGrid>
                <a:gridCol w="1380794">
                  <a:extLst>
                    <a:ext uri="{9D8B030D-6E8A-4147-A177-3AD203B41FA5}">
                      <a16:colId xmlns:a16="http://schemas.microsoft.com/office/drawing/2014/main" val="2258873278"/>
                    </a:ext>
                  </a:extLst>
                </a:gridCol>
                <a:gridCol w="2198416">
                  <a:extLst>
                    <a:ext uri="{9D8B030D-6E8A-4147-A177-3AD203B41FA5}">
                      <a16:colId xmlns:a16="http://schemas.microsoft.com/office/drawing/2014/main" val="1869385498"/>
                    </a:ext>
                  </a:extLst>
                </a:gridCol>
                <a:gridCol w="1352550">
                  <a:extLst>
                    <a:ext uri="{9D8B030D-6E8A-4147-A177-3AD203B41FA5}">
                      <a16:colId xmlns:a16="http://schemas.microsoft.com/office/drawing/2014/main" val="2871001661"/>
                    </a:ext>
                  </a:extLst>
                </a:gridCol>
                <a:gridCol w="1079500">
                  <a:extLst>
                    <a:ext uri="{9D8B030D-6E8A-4147-A177-3AD203B41FA5}">
                      <a16:colId xmlns:a16="http://schemas.microsoft.com/office/drawing/2014/main" val="3507568697"/>
                    </a:ext>
                  </a:extLst>
                </a:gridCol>
              </a:tblGrid>
              <a:tr h="328518">
                <a:tc>
                  <a:txBody>
                    <a:bodyPr/>
                    <a:lstStyle/>
                    <a:p>
                      <a:r>
                        <a:rPr lang="en-US" sz="800" b="1" dirty="0">
                          <a:latin typeface="+mn-lt"/>
                        </a:rPr>
                        <a:t>Reference implementation</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800" b="1" dirty="0">
                          <a:latin typeface="+mn-lt"/>
                        </a:rPr>
                        <a:t>Description</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800" b="1" dirty="0">
                          <a:latin typeface="+mn-lt"/>
                        </a:rPr>
                        <a:t>ARM template</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800" b="1" dirty="0">
                          <a:latin typeface="+mn-lt"/>
                        </a:rPr>
                        <a:t>Link</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043747"/>
                  </a:ext>
                </a:extLst>
              </a:tr>
              <a:tr h="328518">
                <a:tc>
                  <a:txBody>
                    <a:bodyPr/>
                    <a:lstStyle/>
                    <a:p>
                      <a:r>
                        <a:rPr lang="en-US" sz="800" dirty="0" err="1"/>
                        <a:t>WingTip</a:t>
                      </a:r>
                      <a:endParaRPr lang="en-US" sz="800" dirty="0"/>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Azure Only</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solidFill>
                            <a:schemeClr val="tx1"/>
                          </a:solidFill>
                        </a:rPr>
                        <a:t>          </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solidFill>
                            <a:schemeClr val="accent2"/>
                          </a:solidFill>
                        </a:rPr>
                        <a:t>Detailed description</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5403924"/>
                  </a:ext>
                </a:extLst>
              </a:tr>
              <a:tr h="328518">
                <a:tc>
                  <a:txBody>
                    <a:bodyPr/>
                    <a:lstStyle/>
                    <a:p>
                      <a:r>
                        <a:rPr lang="en-US" sz="800" dirty="0"/>
                        <a:t>Contoso</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On-premises connectivity using Azure </a:t>
                      </a:r>
                      <a:r>
                        <a:rPr lang="en-US" sz="800" dirty="0" err="1"/>
                        <a:t>vWAN</a:t>
                      </a:r>
                      <a:endParaRPr lang="en-US" sz="800" dirty="0"/>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solidFill>
                            <a:schemeClr val="accent2"/>
                          </a:solidFill>
                        </a:rPr>
                        <a:t>Detailed description</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3526261"/>
                  </a:ext>
                </a:extLst>
              </a:tr>
              <a:tr h="328518">
                <a:tc>
                  <a:txBody>
                    <a:bodyPr/>
                    <a:lstStyle/>
                    <a:p>
                      <a:r>
                        <a:rPr lang="en-US" sz="800" dirty="0" err="1"/>
                        <a:t>AdventureWorks</a:t>
                      </a:r>
                      <a:endParaRPr lang="en-US" sz="800" dirty="0"/>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On-premises connectivity with Hub &amp; Spoke</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solidFill>
                            <a:schemeClr val="accent2"/>
                          </a:solidFill>
                        </a:rPr>
                        <a:t>Detailed description</a:t>
                      </a:r>
                    </a:p>
                  </a:txBody>
                  <a:tcPr marL="45720" marR="4572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4899240"/>
                  </a:ext>
                </a:extLst>
              </a:tr>
            </a:tbl>
          </a:graphicData>
        </a:graphic>
      </p:graphicFrame>
      <p:sp>
        <p:nvSpPr>
          <p:cNvPr id="10" name="Rectangle: Rounded Corners 9">
            <a:extLst>
              <a:ext uri="{FF2B5EF4-FFF2-40B4-BE49-F238E27FC236}">
                <a16:creationId xmlns:a16="http://schemas.microsoft.com/office/drawing/2014/main" id="{CCC8597A-3830-423F-8CB6-C13EEF92E1FA}"/>
              </a:ext>
            </a:extLst>
          </p:cNvPr>
          <p:cNvSpPr/>
          <p:nvPr/>
        </p:nvSpPr>
        <p:spPr bwMode="auto">
          <a:xfrm>
            <a:off x="4249376" y="4531540"/>
            <a:ext cx="1166098" cy="21871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1" name="Picture 10" descr="Shape&#10;&#10;Description automatically generated">
            <a:extLst>
              <a:ext uri="{FF2B5EF4-FFF2-40B4-BE49-F238E27FC236}">
                <a16:creationId xmlns:a16="http://schemas.microsoft.com/office/drawing/2014/main" id="{EA7C5C7D-54D7-4C81-9E2F-CC226FA6A48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4353552" y="4577652"/>
            <a:ext cx="146481" cy="113092"/>
          </a:xfrm>
          <a:prstGeom prst="rect">
            <a:avLst/>
          </a:prstGeom>
        </p:spPr>
      </p:pic>
      <p:sp>
        <p:nvSpPr>
          <p:cNvPr id="12" name="Rectangle: Rounded Corners 11">
            <a:extLst>
              <a:ext uri="{FF2B5EF4-FFF2-40B4-BE49-F238E27FC236}">
                <a16:creationId xmlns:a16="http://schemas.microsoft.com/office/drawing/2014/main" id="{A0E1BED1-B0CB-47AC-8E67-A61EB07892A6}"/>
              </a:ext>
            </a:extLst>
          </p:cNvPr>
          <p:cNvSpPr/>
          <p:nvPr/>
        </p:nvSpPr>
        <p:spPr bwMode="auto">
          <a:xfrm>
            <a:off x="4249376" y="4861149"/>
            <a:ext cx="1166098" cy="21871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3" name="Picture 12" descr="Shape&#10;&#10;Description automatically generated">
            <a:extLst>
              <a:ext uri="{FF2B5EF4-FFF2-40B4-BE49-F238E27FC236}">
                <a16:creationId xmlns:a16="http://schemas.microsoft.com/office/drawing/2014/main" id="{B7C1622B-E142-4C41-936B-66BF8E3D7A1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4353552" y="4907261"/>
            <a:ext cx="146481" cy="113092"/>
          </a:xfrm>
          <a:prstGeom prst="rect">
            <a:avLst/>
          </a:prstGeom>
        </p:spPr>
      </p:pic>
      <p:sp>
        <p:nvSpPr>
          <p:cNvPr id="14" name="Rectangle: Rounded Corners 13">
            <a:extLst>
              <a:ext uri="{FF2B5EF4-FFF2-40B4-BE49-F238E27FC236}">
                <a16:creationId xmlns:a16="http://schemas.microsoft.com/office/drawing/2014/main" id="{733958C1-F695-41B6-8411-EEB6B4425127}"/>
              </a:ext>
            </a:extLst>
          </p:cNvPr>
          <p:cNvSpPr/>
          <p:nvPr/>
        </p:nvSpPr>
        <p:spPr bwMode="auto">
          <a:xfrm>
            <a:off x="4249376" y="5196075"/>
            <a:ext cx="1166098" cy="21871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5" name="Picture 14" descr="Shape&#10;&#10;Description automatically generated">
            <a:extLst>
              <a:ext uri="{FF2B5EF4-FFF2-40B4-BE49-F238E27FC236}">
                <a16:creationId xmlns:a16="http://schemas.microsoft.com/office/drawing/2014/main" id="{F8258126-8C01-45EC-B479-D61E64F795C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4353552" y="5242187"/>
            <a:ext cx="146481" cy="113092"/>
          </a:xfrm>
          <a:prstGeom prst="rect">
            <a:avLst/>
          </a:prstGeom>
        </p:spPr>
      </p:pic>
      <p:sp>
        <p:nvSpPr>
          <p:cNvPr id="16" name="TextBox 15">
            <a:extLst>
              <a:ext uri="{FF2B5EF4-FFF2-40B4-BE49-F238E27FC236}">
                <a16:creationId xmlns:a16="http://schemas.microsoft.com/office/drawing/2014/main" id="{3EB88E15-54B9-437D-A342-CC2EB4589419}"/>
              </a:ext>
            </a:extLst>
          </p:cNvPr>
          <p:cNvSpPr txBox="1"/>
          <p:nvPr/>
        </p:nvSpPr>
        <p:spPr>
          <a:xfrm>
            <a:off x="4478769" y="4534806"/>
            <a:ext cx="1008764" cy="21544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Deploy to Azure</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44F2A4AB-7649-4525-93C2-6836D23FA71F}"/>
              </a:ext>
            </a:extLst>
          </p:cNvPr>
          <p:cNvSpPr txBox="1"/>
          <p:nvPr/>
        </p:nvSpPr>
        <p:spPr>
          <a:xfrm>
            <a:off x="4478769" y="4864416"/>
            <a:ext cx="1008764" cy="21544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Deploy to Azure</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9DEC90F5-3AA2-47F9-9FF5-356F6E7F704E}"/>
              </a:ext>
            </a:extLst>
          </p:cNvPr>
          <p:cNvSpPr txBox="1"/>
          <p:nvPr/>
        </p:nvSpPr>
        <p:spPr>
          <a:xfrm>
            <a:off x="4478769" y="5194025"/>
            <a:ext cx="1008764" cy="21544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Deploy to Azure</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E2E0C234-431A-44F0-8F3E-767543425C59}"/>
              </a:ext>
            </a:extLst>
          </p:cNvPr>
          <p:cNvSpPr/>
          <p:nvPr/>
        </p:nvSpPr>
        <p:spPr bwMode="auto">
          <a:xfrm>
            <a:off x="4159250" y="4152602"/>
            <a:ext cx="1328283" cy="1314072"/>
          </a:xfrm>
          <a:prstGeom prst="rect">
            <a:avLst/>
          </a:prstGeom>
          <a:noFill/>
          <a:ln w="25400">
            <a:solidFill>
              <a:srgbClr val="00FF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B7C2452F-28F9-4FFE-BCC1-2C96F375FBFE}"/>
              </a:ext>
            </a:extLst>
          </p:cNvPr>
          <p:cNvGrpSpPr/>
          <p:nvPr/>
        </p:nvGrpSpPr>
        <p:grpSpPr>
          <a:xfrm>
            <a:off x="7741663" y="174913"/>
            <a:ext cx="4322841" cy="2669887"/>
            <a:chOff x="7662309" y="174913"/>
            <a:chExt cx="4322841" cy="2669887"/>
          </a:xfrm>
        </p:grpSpPr>
        <p:sp>
          <p:nvSpPr>
            <p:cNvPr id="27" name="Rectangle 26">
              <a:extLst>
                <a:ext uri="{FF2B5EF4-FFF2-40B4-BE49-F238E27FC236}">
                  <a16:creationId xmlns:a16="http://schemas.microsoft.com/office/drawing/2014/main" id="{EA5CBBB9-9144-485F-87A1-1C0B013BCF37}"/>
                </a:ext>
              </a:extLst>
            </p:cNvPr>
            <p:cNvSpPr/>
            <p:nvPr/>
          </p:nvSpPr>
          <p:spPr bwMode="auto">
            <a:xfrm>
              <a:off x="7662309" y="174913"/>
              <a:ext cx="4322839" cy="266988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4C5F14D2-DAA4-4730-87B2-EEEE2F83883D}"/>
                </a:ext>
              </a:extLst>
            </p:cNvPr>
            <p:cNvPicPr>
              <a:picLocks noChangeAspect="1"/>
            </p:cNvPicPr>
            <p:nvPr/>
          </p:nvPicPr>
          <p:blipFill>
            <a:blip r:embed="rId8"/>
            <a:stretch>
              <a:fillRect/>
            </a:stretch>
          </p:blipFill>
          <p:spPr>
            <a:xfrm>
              <a:off x="7662310" y="174913"/>
              <a:ext cx="4322840" cy="2646707"/>
            </a:xfrm>
            <a:prstGeom prst="rect">
              <a:avLst/>
            </a:prstGeom>
          </p:spPr>
        </p:pic>
      </p:grpSp>
      <p:pic>
        <p:nvPicPr>
          <p:cNvPr id="26" name="Picture 25">
            <a:extLst>
              <a:ext uri="{FF2B5EF4-FFF2-40B4-BE49-F238E27FC236}">
                <a16:creationId xmlns:a16="http://schemas.microsoft.com/office/drawing/2014/main" id="{F257E056-16B3-4C23-ABEB-5082EE939A0A}"/>
              </a:ext>
            </a:extLst>
          </p:cNvPr>
          <p:cNvPicPr>
            <a:picLocks noChangeAspect="1"/>
          </p:cNvPicPr>
          <p:nvPr/>
        </p:nvPicPr>
        <p:blipFill rotWithShape="1">
          <a:blip r:embed="rId9"/>
          <a:srcRect b="504"/>
          <a:stretch/>
        </p:blipFill>
        <p:spPr>
          <a:xfrm>
            <a:off x="7741663" y="2939383"/>
            <a:ext cx="4322839" cy="3690018"/>
          </a:xfrm>
          <a:prstGeom prst="rect">
            <a:avLst/>
          </a:prstGeom>
        </p:spPr>
      </p:pic>
    </p:spTree>
    <p:extLst>
      <p:ext uri="{BB962C8B-B14F-4D97-AF65-F5344CB8AC3E}">
        <p14:creationId xmlns:p14="http://schemas.microsoft.com/office/powerpoint/2010/main" val="25404361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p:txBody>
          <a:bodyPr/>
          <a:lstStyle/>
          <a:p>
            <a:r>
              <a:rPr lang="en-US" sz="3529" dirty="0"/>
              <a:t>Resources to deploy cloud-ready environments</a:t>
            </a:r>
          </a:p>
        </p:txBody>
      </p:sp>
      <p:sp>
        <p:nvSpPr>
          <p:cNvPr id="6" name="TextBox 5">
            <a:extLst>
              <a:ext uri="{FF2B5EF4-FFF2-40B4-BE49-F238E27FC236}">
                <a16:creationId xmlns:a16="http://schemas.microsoft.com/office/drawing/2014/main" id="{67E64699-FEA7-47F3-8581-463703D60C45}"/>
              </a:ext>
            </a:extLst>
          </p:cNvPr>
          <p:cNvSpPr txBox="1"/>
          <p:nvPr/>
        </p:nvSpPr>
        <p:spPr>
          <a:xfrm>
            <a:off x="2072521" y="2738913"/>
            <a:ext cx="4445867" cy="892552"/>
          </a:xfrm>
          <a:prstGeom prst="rect">
            <a:avLst/>
          </a:prstGeom>
          <a:noFill/>
        </p:spPr>
        <p:txBody>
          <a:bodyPr wrap="square" lIns="0" tIns="0" rIns="0" bIns="0" rtlCol="0">
            <a:spAutoFit/>
          </a:bodyPr>
          <a:lstStyle/>
          <a:p>
            <a:pPr defTabSz="914225">
              <a:defRPr/>
            </a:pPr>
            <a:r>
              <a:rPr lang="en-US" sz="2000" dirty="0">
                <a:solidFill>
                  <a:schemeClr val="tx2"/>
                </a:solidFill>
                <a:latin typeface="+mj-lt"/>
              </a:rPr>
              <a:t>Learn about Azure Landing Zones</a:t>
            </a:r>
          </a:p>
          <a:p>
            <a:pPr defTabSz="914225">
              <a:defRPr/>
            </a:pPr>
            <a:r>
              <a:rPr lang="en-US" sz="2000" dirty="0">
                <a:latin typeface="+mj-lt"/>
              </a:rPr>
              <a:t>Choose the best landing zone option</a:t>
            </a:r>
          </a:p>
          <a:p>
            <a:pPr defTabSz="914225">
              <a:defRPr/>
            </a:pPr>
            <a:r>
              <a:rPr lang="en-US" dirty="0">
                <a:solidFill>
                  <a:schemeClr val="tx2"/>
                </a:solidFill>
                <a:hlinkClick r:id="rId4">
                  <a:extLst>
                    <a:ext uri="{A12FA001-AC4F-418D-AE19-62706E023703}">
                      <ahyp:hlinkClr xmlns:ahyp="http://schemas.microsoft.com/office/drawing/2018/hyperlinkcolor" val="tx"/>
                    </a:ext>
                  </a:extLst>
                </a:hlinkClick>
              </a:rPr>
              <a:t>https://aka.ms/adopt/landingzones</a:t>
            </a:r>
            <a:endParaRPr lang="en-US" dirty="0">
              <a:solidFill>
                <a:schemeClr val="tx2"/>
              </a:solidFill>
            </a:endParaRPr>
          </a:p>
        </p:txBody>
      </p:sp>
      <p:sp>
        <p:nvSpPr>
          <p:cNvPr id="20" name="TextBox 19">
            <a:extLst>
              <a:ext uri="{FF2B5EF4-FFF2-40B4-BE49-F238E27FC236}">
                <a16:creationId xmlns:a16="http://schemas.microsoft.com/office/drawing/2014/main" id="{F1013BD4-2EAA-4ED4-ACED-51F7F3E01A4D}"/>
              </a:ext>
            </a:extLst>
          </p:cNvPr>
          <p:cNvSpPr txBox="1"/>
          <p:nvPr/>
        </p:nvSpPr>
        <p:spPr>
          <a:xfrm>
            <a:off x="2072521" y="1409134"/>
            <a:ext cx="6289617" cy="923330"/>
          </a:xfrm>
          <a:prstGeom prst="rect">
            <a:avLst/>
          </a:prstGeom>
          <a:noFill/>
        </p:spPr>
        <p:txBody>
          <a:bodyPr wrap="square" lIns="0" tIns="0" rIns="0" bIns="0" rtlCol="0">
            <a:spAutoFit/>
          </a:bodyPr>
          <a:lstStyle/>
          <a:p>
            <a:pPr defTabSz="914225">
              <a:defRPr/>
            </a:pPr>
            <a:r>
              <a:rPr lang="en-US" sz="2000" dirty="0">
                <a:solidFill>
                  <a:schemeClr val="tx2"/>
                </a:solidFill>
                <a:latin typeface="+mj-lt"/>
              </a:rPr>
              <a:t>Read the Documentation on Azure landing zones</a:t>
            </a:r>
          </a:p>
          <a:p>
            <a:pPr defTabSz="914225">
              <a:defRPr/>
            </a:pPr>
            <a:r>
              <a:rPr lang="en-US" sz="2000" dirty="0">
                <a:latin typeface="+mj-lt"/>
              </a:rPr>
              <a:t>Azure Landing Zones</a:t>
            </a:r>
          </a:p>
          <a:p>
            <a:pPr defTabSz="914225">
              <a:defRPr/>
            </a:pPr>
            <a:r>
              <a:rPr lang="en-US" dirty="0">
                <a:solidFill>
                  <a:schemeClr val="tx2"/>
                </a:solidFill>
                <a:hlinkClick r:id="rId5">
                  <a:extLst>
                    <a:ext uri="{A12FA001-AC4F-418D-AE19-62706E023703}">
                      <ahyp:hlinkClr xmlns:ahyp="http://schemas.microsoft.com/office/drawing/2018/hyperlinkcolor" val="tx"/>
                    </a:ext>
                  </a:extLst>
                </a:hlinkClick>
              </a:rPr>
              <a:t>https://aka.ms/adopt/landingzones</a:t>
            </a:r>
            <a:r>
              <a:rPr lang="en-US" dirty="0">
                <a:solidFill>
                  <a:schemeClr val="tx2"/>
                </a:solidFill>
              </a:rPr>
              <a:t> </a:t>
            </a:r>
          </a:p>
        </p:txBody>
      </p:sp>
      <p:sp>
        <p:nvSpPr>
          <p:cNvPr id="10" name="TextBox 9">
            <a:extLst>
              <a:ext uri="{FF2B5EF4-FFF2-40B4-BE49-F238E27FC236}">
                <a16:creationId xmlns:a16="http://schemas.microsoft.com/office/drawing/2014/main" id="{2AF3050C-6A71-43DF-B6BE-D4BA67270E2E}"/>
              </a:ext>
            </a:extLst>
          </p:cNvPr>
          <p:cNvSpPr txBox="1"/>
          <p:nvPr/>
        </p:nvSpPr>
        <p:spPr>
          <a:xfrm>
            <a:off x="2072521" y="4037914"/>
            <a:ext cx="7781472" cy="923330"/>
          </a:xfrm>
          <a:prstGeom prst="rect">
            <a:avLst/>
          </a:prstGeom>
          <a:noFill/>
        </p:spPr>
        <p:txBody>
          <a:bodyPr wrap="square" lIns="0" tIns="0" rIns="0" bIns="0" rtlCol="0" anchor="t">
            <a:spAutoFit/>
          </a:bodyPr>
          <a:lstStyle/>
          <a:p>
            <a:r>
              <a:rPr lang="en-US" sz="2000" dirty="0">
                <a:solidFill>
                  <a:schemeClr val="tx2"/>
                </a:solidFill>
                <a:latin typeface="+mj-lt"/>
              </a:rPr>
              <a:t>Implement Enterprise-scale Landing Zones in Azure</a:t>
            </a:r>
          </a:p>
          <a:p>
            <a:r>
              <a:rPr lang="en-US" sz="2000" dirty="0">
                <a:latin typeface="+mj-lt"/>
              </a:rPr>
              <a:t>Examples and GitHub resources for implementation</a:t>
            </a:r>
          </a:p>
          <a:p>
            <a:r>
              <a:rPr lang="en-US" dirty="0">
                <a:solidFill>
                  <a:schemeClr val="tx2"/>
                </a:solidFill>
                <a:cs typeface="Segoe UI"/>
                <a:hlinkClick r:id="rId6">
                  <a:extLst>
                    <a:ext uri="{A12FA001-AC4F-418D-AE19-62706E023703}">
                      <ahyp:hlinkClr xmlns:ahyp="http://schemas.microsoft.com/office/drawing/2018/hyperlinkcolor" val="tx"/>
                    </a:ext>
                  </a:extLst>
                </a:hlinkClick>
              </a:rPr>
              <a:t>https://aka.ms/adopt/landingzones/enterprise-scale/implementation</a:t>
            </a:r>
            <a:r>
              <a:rPr lang="en-US" dirty="0">
                <a:solidFill>
                  <a:schemeClr val="tx2"/>
                </a:solidFill>
                <a:cs typeface="Segoe UI"/>
              </a:rPr>
              <a:t> </a:t>
            </a:r>
            <a:endParaRPr lang="en-US" dirty="0">
              <a:solidFill>
                <a:schemeClr val="tx2"/>
              </a:solidFill>
              <a:ea typeface="Segoe UI" pitchFamily="34" charset="0"/>
              <a:cs typeface="Segoe UI"/>
            </a:endParaRPr>
          </a:p>
        </p:txBody>
      </p:sp>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7"/>
          <a:stretch>
            <a:fillRect/>
          </a:stretch>
        </p:blipFill>
        <p:spPr>
          <a:xfrm>
            <a:off x="972619" y="2851383"/>
            <a:ext cx="514117" cy="747695"/>
          </a:xfrm>
          <a:prstGeom prst="rect">
            <a:avLst/>
          </a:prstGeom>
        </p:spPr>
      </p:pic>
      <p:grpSp>
        <p:nvGrpSpPr>
          <p:cNvPr id="24" name="Graphic 21" descr="Books on shelf">
            <a:extLst>
              <a:ext uri="{FF2B5EF4-FFF2-40B4-BE49-F238E27FC236}">
                <a16:creationId xmlns:a16="http://schemas.microsoft.com/office/drawing/2014/main" id="{A8908B10-65FF-4C0A-8D31-31964089EC9C}"/>
              </a:ext>
            </a:extLst>
          </p:cNvPr>
          <p:cNvGrpSpPr/>
          <p:nvPr/>
        </p:nvGrpSpPr>
        <p:grpSpPr>
          <a:xfrm>
            <a:off x="772542" y="1358436"/>
            <a:ext cx="914270" cy="914270"/>
            <a:chOff x="730705" y="2760738"/>
            <a:chExt cx="914400" cy="914400"/>
          </a:xfrm>
        </p:grpSpPr>
        <p:sp>
          <p:nvSpPr>
            <p:cNvPr id="25" name="Freeform: Shape 24">
              <a:extLst>
                <a:ext uri="{FF2B5EF4-FFF2-40B4-BE49-F238E27FC236}">
                  <a16:creationId xmlns:a16="http://schemas.microsoft.com/office/drawing/2014/main" id="{897CC194-7BF2-4929-A836-B802DF6AD533}"/>
                </a:ext>
              </a:extLst>
            </p:cNvPr>
            <p:cNvSpPr/>
            <p:nvPr/>
          </p:nvSpPr>
          <p:spPr>
            <a:xfrm>
              <a:off x="864055" y="3484638"/>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tx1"/>
            </a:solidFill>
            <a:ln w="9525" cap="flat">
              <a:noFill/>
              <a:prstDash val="solid"/>
              <a:miter/>
            </a:ln>
          </p:spPr>
          <p:txBody>
            <a:bodyPr rtlCol="0" anchor="ctr"/>
            <a:lstStyle/>
            <a:p>
              <a:endParaRPr lang="en-US" sz="2000"/>
            </a:p>
          </p:txBody>
        </p:sp>
        <p:sp>
          <p:nvSpPr>
            <p:cNvPr id="28" name="Freeform: Shape 27">
              <a:extLst>
                <a:ext uri="{FF2B5EF4-FFF2-40B4-BE49-F238E27FC236}">
                  <a16:creationId xmlns:a16="http://schemas.microsoft.com/office/drawing/2014/main" id="{621509A4-9EE6-4443-A92E-5EDD5E511BC7}"/>
                </a:ext>
              </a:extLst>
            </p:cNvPr>
            <p:cNvSpPr/>
            <p:nvPr/>
          </p:nvSpPr>
          <p:spPr>
            <a:xfrm>
              <a:off x="864055" y="2894088"/>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rgbClr val="50E6FF"/>
            </a:solidFill>
            <a:ln w="9525" cap="flat">
              <a:noFill/>
              <a:prstDash val="solid"/>
              <a:miter/>
            </a:ln>
          </p:spPr>
          <p:txBody>
            <a:bodyPr rtlCol="0" anchor="ctr"/>
            <a:lstStyle/>
            <a:p>
              <a:endParaRPr lang="en-US" sz="2000"/>
            </a:p>
          </p:txBody>
        </p:sp>
        <p:sp>
          <p:nvSpPr>
            <p:cNvPr id="33" name="Freeform: Shape 32">
              <a:extLst>
                <a:ext uri="{FF2B5EF4-FFF2-40B4-BE49-F238E27FC236}">
                  <a16:creationId xmlns:a16="http://schemas.microsoft.com/office/drawing/2014/main" id="{6E9D8F83-68D7-4D15-AB18-1902D0C705A5}"/>
                </a:ext>
              </a:extLst>
            </p:cNvPr>
            <p:cNvSpPr/>
            <p:nvPr/>
          </p:nvSpPr>
          <p:spPr>
            <a:xfrm>
              <a:off x="1340305" y="337033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p>
          </p:txBody>
        </p:sp>
        <p:sp>
          <p:nvSpPr>
            <p:cNvPr id="34" name="Freeform: Shape 33">
              <a:extLst>
                <a:ext uri="{FF2B5EF4-FFF2-40B4-BE49-F238E27FC236}">
                  <a16:creationId xmlns:a16="http://schemas.microsoft.com/office/drawing/2014/main" id="{B16C0B7C-1D4A-45DD-9850-AC1EEA48D021}"/>
                </a:ext>
              </a:extLst>
            </p:cNvPr>
            <p:cNvSpPr/>
            <p:nvPr/>
          </p:nvSpPr>
          <p:spPr>
            <a:xfrm>
              <a:off x="1340305" y="3046488"/>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accent4"/>
            </a:solidFill>
            <a:ln w="9525" cap="flat">
              <a:noFill/>
              <a:prstDash val="solid"/>
              <a:miter/>
            </a:ln>
          </p:spPr>
          <p:txBody>
            <a:bodyPr rtlCol="0" anchor="ctr"/>
            <a:lstStyle/>
            <a:p>
              <a:endParaRPr lang="en-US" sz="2000"/>
            </a:p>
          </p:txBody>
        </p:sp>
        <p:sp>
          <p:nvSpPr>
            <p:cNvPr id="35" name="Freeform: Shape 34">
              <a:extLst>
                <a:ext uri="{FF2B5EF4-FFF2-40B4-BE49-F238E27FC236}">
                  <a16:creationId xmlns:a16="http://schemas.microsoft.com/office/drawing/2014/main" id="{55DFDC09-4658-444B-9C80-92C130132004}"/>
                </a:ext>
              </a:extLst>
            </p:cNvPr>
            <p:cNvSpPr/>
            <p:nvPr/>
          </p:nvSpPr>
          <p:spPr>
            <a:xfrm>
              <a:off x="1340305" y="293218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p>
          </p:txBody>
        </p:sp>
        <p:sp>
          <p:nvSpPr>
            <p:cNvPr id="37" name="Freeform: Shape 36">
              <a:extLst>
                <a:ext uri="{FF2B5EF4-FFF2-40B4-BE49-F238E27FC236}">
                  <a16:creationId xmlns:a16="http://schemas.microsoft.com/office/drawing/2014/main" id="{C2EB3DF8-9348-4CE6-AFBA-DDDEA602FC6F}"/>
                </a:ext>
              </a:extLst>
            </p:cNvPr>
            <p:cNvSpPr/>
            <p:nvPr/>
          </p:nvSpPr>
          <p:spPr>
            <a:xfrm>
              <a:off x="1149805" y="3027438"/>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solidFill>
              <a:srgbClr val="50E6FF"/>
            </a:solidFill>
            <a:ln w="9525" cap="flat">
              <a:noFill/>
              <a:prstDash val="solid"/>
              <a:miter/>
            </a:ln>
          </p:spPr>
          <p:txBody>
            <a:bodyPr rtlCol="0" anchor="ctr"/>
            <a:lstStyle/>
            <a:p>
              <a:endParaRPr lang="en-US" sz="2000"/>
            </a:p>
          </p:txBody>
        </p:sp>
        <p:sp>
          <p:nvSpPr>
            <p:cNvPr id="40" name="Freeform: Shape 39">
              <a:extLst>
                <a:ext uri="{FF2B5EF4-FFF2-40B4-BE49-F238E27FC236}">
                  <a16:creationId xmlns:a16="http://schemas.microsoft.com/office/drawing/2014/main" id="{3961F62F-47B0-479E-B3B4-DDE81CAB111A}"/>
                </a:ext>
              </a:extLst>
            </p:cNvPr>
            <p:cNvSpPr/>
            <p:nvPr/>
          </p:nvSpPr>
          <p:spPr>
            <a:xfrm>
              <a:off x="978355" y="2951238"/>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solidFill>
              <a:schemeClr val="accent4"/>
            </a:solidFill>
            <a:ln w="9525" cap="flat">
              <a:noFill/>
              <a:prstDash val="solid"/>
              <a:miter/>
            </a:ln>
          </p:spPr>
          <p:txBody>
            <a:bodyPr rtlCol="0" anchor="ctr"/>
            <a:lstStyle/>
            <a:p>
              <a:endParaRPr lang="en-US" sz="2000"/>
            </a:p>
          </p:txBody>
        </p:sp>
      </p:grpSp>
      <p:grpSp>
        <p:nvGrpSpPr>
          <p:cNvPr id="44" name="Graphic 42" descr="Ui Ux">
            <a:extLst>
              <a:ext uri="{FF2B5EF4-FFF2-40B4-BE49-F238E27FC236}">
                <a16:creationId xmlns:a16="http://schemas.microsoft.com/office/drawing/2014/main" id="{31004309-CECE-41FF-8817-81DAA4B83168}"/>
              </a:ext>
            </a:extLst>
          </p:cNvPr>
          <p:cNvGrpSpPr/>
          <p:nvPr/>
        </p:nvGrpSpPr>
        <p:grpSpPr>
          <a:xfrm>
            <a:off x="772542" y="4177755"/>
            <a:ext cx="914270" cy="914270"/>
            <a:chOff x="654505" y="4023953"/>
            <a:chExt cx="914400" cy="914400"/>
          </a:xfrm>
        </p:grpSpPr>
        <p:sp>
          <p:nvSpPr>
            <p:cNvPr id="45" name="Freeform: Shape 44">
              <a:extLst>
                <a:ext uri="{FF2B5EF4-FFF2-40B4-BE49-F238E27FC236}">
                  <a16:creationId xmlns:a16="http://schemas.microsoft.com/office/drawing/2014/main" id="{568C5B89-9D43-48F0-8B46-B4335AA495A4}"/>
                </a:ext>
              </a:extLst>
            </p:cNvPr>
            <p:cNvSpPr/>
            <p:nvPr/>
          </p:nvSpPr>
          <p:spPr>
            <a:xfrm>
              <a:off x="983117" y="4300178"/>
              <a:ext cx="276225" cy="276225"/>
            </a:xfrm>
            <a:custGeom>
              <a:avLst/>
              <a:gdLst>
                <a:gd name="connsiteX0" fmla="*/ 0 w 276225"/>
                <a:gd name="connsiteY0" fmla="*/ 138113 h 276225"/>
                <a:gd name="connsiteX1" fmla="*/ 138113 w 276225"/>
                <a:gd name="connsiteY1" fmla="*/ 276225 h 276225"/>
                <a:gd name="connsiteX2" fmla="*/ 276225 w 276225"/>
                <a:gd name="connsiteY2" fmla="*/ 138113 h 276225"/>
                <a:gd name="connsiteX3" fmla="*/ 138113 w 276225"/>
                <a:gd name="connsiteY3" fmla="*/ 0 h 276225"/>
                <a:gd name="connsiteX4" fmla="*/ 0 w 276225"/>
                <a:gd name="connsiteY4" fmla="*/ 138113 h 276225"/>
                <a:gd name="connsiteX5" fmla="*/ 215265 w 276225"/>
                <a:gd name="connsiteY5" fmla="*/ 179070 h 276225"/>
                <a:gd name="connsiteX6" fmla="*/ 215265 w 276225"/>
                <a:gd name="connsiteY6" fmla="*/ 208598 h 276225"/>
                <a:gd name="connsiteX7" fmla="*/ 60007 w 276225"/>
                <a:gd name="connsiteY7" fmla="*/ 208598 h 276225"/>
                <a:gd name="connsiteX8" fmla="*/ 60007 w 276225"/>
                <a:gd name="connsiteY8" fmla="*/ 179070 h 276225"/>
                <a:gd name="connsiteX9" fmla="*/ 67627 w 276225"/>
                <a:gd name="connsiteY9" fmla="*/ 163830 h 276225"/>
                <a:gd name="connsiteX10" fmla="*/ 105727 w 276225"/>
                <a:gd name="connsiteY10" fmla="*/ 145733 h 276225"/>
                <a:gd name="connsiteX11" fmla="*/ 138113 w 276225"/>
                <a:gd name="connsiteY11" fmla="*/ 140970 h 276225"/>
                <a:gd name="connsiteX12" fmla="*/ 170498 w 276225"/>
                <a:gd name="connsiteY12" fmla="*/ 145733 h 276225"/>
                <a:gd name="connsiteX13" fmla="*/ 208598 w 276225"/>
                <a:gd name="connsiteY13" fmla="*/ 163830 h 276225"/>
                <a:gd name="connsiteX14" fmla="*/ 215265 w 276225"/>
                <a:gd name="connsiteY14" fmla="*/ 179070 h 276225"/>
                <a:gd name="connsiteX15" fmla="*/ 138113 w 276225"/>
                <a:gd name="connsiteY15" fmla="*/ 53340 h 276225"/>
                <a:gd name="connsiteX16" fmla="*/ 177165 w 276225"/>
                <a:gd name="connsiteY16" fmla="*/ 92393 h 276225"/>
                <a:gd name="connsiteX17" fmla="*/ 177165 w 276225"/>
                <a:gd name="connsiteY17" fmla="*/ 92393 h 276225"/>
                <a:gd name="connsiteX18" fmla="*/ 138113 w 276225"/>
                <a:gd name="connsiteY18" fmla="*/ 131445 h 276225"/>
                <a:gd name="connsiteX19" fmla="*/ 99060 w 276225"/>
                <a:gd name="connsiteY19" fmla="*/ 92393 h 276225"/>
                <a:gd name="connsiteX20" fmla="*/ 138113 w 276225"/>
                <a:gd name="connsiteY20" fmla="*/ 5334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225" h="276225">
                  <a:moveTo>
                    <a:pt x="0" y="138113"/>
                  </a:moveTo>
                  <a:cubicBezTo>
                    <a:pt x="0" y="214313"/>
                    <a:pt x="61913" y="276225"/>
                    <a:pt x="138113" y="276225"/>
                  </a:cubicBezTo>
                  <a:cubicBezTo>
                    <a:pt x="214313" y="276225"/>
                    <a:pt x="276225" y="214313"/>
                    <a:pt x="276225" y="138113"/>
                  </a:cubicBezTo>
                  <a:cubicBezTo>
                    <a:pt x="276225" y="61913"/>
                    <a:pt x="214313" y="0"/>
                    <a:pt x="138113" y="0"/>
                  </a:cubicBezTo>
                  <a:cubicBezTo>
                    <a:pt x="61913" y="0"/>
                    <a:pt x="0" y="61913"/>
                    <a:pt x="0" y="138113"/>
                  </a:cubicBezTo>
                  <a:close/>
                  <a:moveTo>
                    <a:pt x="215265" y="179070"/>
                  </a:moveTo>
                  <a:lnTo>
                    <a:pt x="215265" y="208598"/>
                  </a:lnTo>
                  <a:lnTo>
                    <a:pt x="60007" y="208598"/>
                  </a:lnTo>
                  <a:lnTo>
                    <a:pt x="60007" y="179070"/>
                  </a:lnTo>
                  <a:cubicBezTo>
                    <a:pt x="60007" y="173355"/>
                    <a:pt x="62865" y="167640"/>
                    <a:pt x="67627" y="163830"/>
                  </a:cubicBezTo>
                  <a:cubicBezTo>
                    <a:pt x="79057" y="155258"/>
                    <a:pt x="91440" y="149543"/>
                    <a:pt x="105727" y="145733"/>
                  </a:cubicBezTo>
                  <a:cubicBezTo>
                    <a:pt x="116205" y="142875"/>
                    <a:pt x="126682" y="140970"/>
                    <a:pt x="138113" y="140970"/>
                  </a:cubicBezTo>
                  <a:cubicBezTo>
                    <a:pt x="148590" y="140970"/>
                    <a:pt x="160020" y="142875"/>
                    <a:pt x="170498" y="145733"/>
                  </a:cubicBezTo>
                  <a:cubicBezTo>
                    <a:pt x="183833" y="149543"/>
                    <a:pt x="197168" y="155258"/>
                    <a:pt x="208598" y="163830"/>
                  </a:cubicBezTo>
                  <a:cubicBezTo>
                    <a:pt x="212408" y="167640"/>
                    <a:pt x="215265" y="173355"/>
                    <a:pt x="215265" y="179070"/>
                  </a:cubicBezTo>
                  <a:close/>
                  <a:moveTo>
                    <a:pt x="138113" y="53340"/>
                  </a:moveTo>
                  <a:cubicBezTo>
                    <a:pt x="159068" y="53340"/>
                    <a:pt x="177165" y="70485"/>
                    <a:pt x="177165" y="92393"/>
                  </a:cubicBezTo>
                  <a:lnTo>
                    <a:pt x="177165" y="92393"/>
                  </a:lnTo>
                  <a:cubicBezTo>
                    <a:pt x="177165" y="113348"/>
                    <a:pt x="160020" y="131445"/>
                    <a:pt x="138113" y="131445"/>
                  </a:cubicBezTo>
                  <a:cubicBezTo>
                    <a:pt x="117157" y="131445"/>
                    <a:pt x="99060" y="114300"/>
                    <a:pt x="99060" y="92393"/>
                  </a:cubicBezTo>
                  <a:cubicBezTo>
                    <a:pt x="99060" y="70485"/>
                    <a:pt x="116205" y="53340"/>
                    <a:pt x="138113" y="53340"/>
                  </a:cubicBezTo>
                  <a:close/>
                </a:path>
              </a:pathLst>
            </a:custGeom>
            <a:solidFill>
              <a:schemeClr val="accent5"/>
            </a:solidFill>
            <a:ln w="9525" cap="flat">
              <a:noFill/>
              <a:prstDash val="solid"/>
              <a:miter/>
            </a:ln>
          </p:spPr>
          <p:txBody>
            <a:bodyPr rtlCol="0" anchor="ctr"/>
            <a:lstStyle/>
            <a:p>
              <a:endParaRPr lang="en-US" sz="2000"/>
            </a:p>
          </p:txBody>
        </p:sp>
        <p:sp>
          <p:nvSpPr>
            <p:cNvPr id="46" name="Freeform: Shape 45">
              <a:extLst>
                <a:ext uri="{FF2B5EF4-FFF2-40B4-BE49-F238E27FC236}">
                  <a16:creationId xmlns:a16="http://schemas.microsoft.com/office/drawing/2014/main" id="{0E9F5143-6E2F-4BE2-B263-46B1D7688B8A}"/>
                </a:ext>
              </a:extLst>
            </p:cNvPr>
            <p:cNvSpPr/>
            <p:nvPr/>
          </p:nvSpPr>
          <p:spPr>
            <a:xfrm>
              <a:off x="1521280"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47" name="Freeform: Shape 46">
              <a:extLst>
                <a:ext uri="{FF2B5EF4-FFF2-40B4-BE49-F238E27FC236}">
                  <a16:creationId xmlns:a16="http://schemas.microsoft.com/office/drawing/2014/main" id="{28E7C1A2-D353-47B7-B386-CC82C8583FBE}"/>
                </a:ext>
              </a:extLst>
            </p:cNvPr>
            <p:cNvSpPr/>
            <p:nvPr/>
          </p:nvSpPr>
          <p:spPr>
            <a:xfrm>
              <a:off x="1358402"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48" name="Freeform: Shape 47">
              <a:extLst>
                <a:ext uri="{FF2B5EF4-FFF2-40B4-BE49-F238E27FC236}">
                  <a16:creationId xmlns:a16="http://schemas.microsoft.com/office/drawing/2014/main" id="{F01607AF-F882-4080-8104-EFB4D8E3C566}"/>
                </a:ext>
              </a:extLst>
            </p:cNvPr>
            <p:cNvSpPr/>
            <p:nvPr/>
          </p:nvSpPr>
          <p:spPr>
            <a:xfrm>
              <a:off x="1413647" y="43287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49" name="Freeform: Shape 48">
              <a:extLst>
                <a:ext uri="{FF2B5EF4-FFF2-40B4-BE49-F238E27FC236}">
                  <a16:creationId xmlns:a16="http://schemas.microsoft.com/office/drawing/2014/main" id="{582C5146-4E55-43D5-83CD-9E82206689BB}"/>
                </a:ext>
              </a:extLst>
            </p:cNvPr>
            <p:cNvSpPr/>
            <p:nvPr/>
          </p:nvSpPr>
          <p:spPr>
            <a:xfrm>
              <a:off x="1467940"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0" name="Freeform: Shape 49">
              <a:extLst>
                <a:ext uri="{FF2B5EF4-FFF2-40B4-BE49-F238E27FC236}">
                  <a16:creationId xmlns:a16="http://schemas.microsoft.com/office/drawing/2014/main" id="{1762BDAE-0ECF-43D7-A98A-15D26C29759D}"/>
                </a:ext>
              </a:extLst>
            </p:cNvPr>
            <p:cNvSpPr/>
            <p:nvPr/>
          </p:nvSpPr>
          <p:spPr>
            <a:xfrm>
              <a:off x="1302205"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1" name="Freeform: Shape 50">
              <a:extLst>
                <a:ext uri="{FF2B5EF4-FFF2-40B4-BE49-F238E27FC236}">
                  <a16:creationId xmlns:a16="http://schemas.microsoft.com/office/drawing/2014/main" id="{8B973A59-8B4F-4C85-BDCB-F98147F1D0A1}"/>
                </a:ext>
              </a:extLst>
            </p:cNvPr>
            <p:cNvSpPr/>
            <p:nvPr/>
          </p:nvSpPr>
          <p:spPr>
            <a:xfrm>
              <a:off x="1302205"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2" name="Freeform: Shape 51">
              <a:extLst>
                <a:ext uri="{FF2B5EF4-FFF2-40B4-BE49-F238E27FC236}">
                  <a16:creationId xmlns:a16="http://schemas.microsoft.com/office/drawing/2014/main" id="{062C4EBA-5097-49D7-95E2-CE91A5C6DDCF}"/>
                </a:ext>
              </a:extLst>
            </p:cNvPr>
            <p:cNvSpPr/>
            <p:nvPr/>
          </p:nvSpPr>
          <p:spPr>
            <a:xfrm>
              <a:off x="1302205"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3" name="Freeform: Shape 52">
              <a:extLst>
                <a:ext uri="{FF2B5EF4-FFF2-40B4-BE49-F238E27FC236}">
                  <a16:creationId xmlns:a16="http://schemas.microsoft.com/office/drawing/2014/main" id="{2E83A610-8882-4182-8E65-17DE549783EF}"/>
                </a:ext>
              </a:extLst>
            </p:cNvPr>
            <p:cNvSpPr/>
            <p:nvPr/>
          </p:nvSpPr>
          <p:spPr>
            <a:xfrm>
              <a:off x="1302205"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4" name="Freeform: Shape 53">
              <a:extLst>
                <a:ext uri="{FF2B5EF4-FFF2-40B4-BE49-F238E27FC236}">
                  <a16:creationId xmlns:a16="http://schemas.microsoft.com/office/drawing/2014/main" id="{E0CB444A-D354-4113-AE06-F0D1695E2CD5}"/>
                </a:ext>
              </a:extLst>
            </p:cNvPr>
            <p:cNvSpPr/>
            <p:nvPr/>
          </p:nvSpPr>
          <p:spPr>
            <a:xfrm>
              <a:off x="1302205"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5" name="Freeform: Shape 54">
              <a:extLst>
                <a:ext uri="{FF2B5EF4-FFF2-40B4-BE49-F238E27FC236}">
                  <a16:creationId xmlns:a16="http://schemas.microsoft.com/office/drawing/2014/main" id="{9E040E13-2BDF-40CC-B3D2-28A3219715B9}"/>
                </a:ext>
              </a:extLst>
            </p:cNvPr>
            <p:cNvSpPr/>
            <p:nvPr/>
          </p:nvSpPr>
          <p:spPr>
            <a:xfrm>
              <a:off x="1413647" y="41001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6" name="Freeform: Shape 55">
              <a:extLst>
                <a:ext uri="{FF2B5EF4-FFF2-40B4-BE49-F238E27FC236}">
                  <a16:creationId xmlns:a16="http://schemas.microsoft.com/office/drawing/2014/main" id="{40A45B67-3522-459B-ACB8-FD54CD6AB34D}"/>
                </a:ext>
              </a:extLst>
            </p:cNvPr>
            <p:cNvSpPr/>
            <p:nvPr/>
          </p:nvSpPr>
          <p:spPr>
            <a:xfrm>
              <a:off x="1467940"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7" name="Freeform: Shape 56">
              <a:extLst>
                <a:ext uri="{FF2B5EF4-FFF2-40B4-BE49-F238E27FC236}">
                  <a16:creationId xmlns:a16="http://schemas.microsoft.com/office/drawing/2014/main" id="{DC7BE122-7064-4662-A12C-C78B4956DB01}"/>
                </a:ext>
              </a:extLst>
            </p:cNvPr>
            <p:cNvSpPr/>
            <p:nvPr/>
          </p:nvSpPr>
          <p:spPr>
            <a:xfrm>
              <a:off x="1358402"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8" name="Freeform: Shape 57">
              <a:extLst>
                <a:ext uri="{FF2B5EF4-FFF2-40B4-BE49-F238E27FC236}">
                  <a16:creationId xmlns:a16="http://schemas.microsoft.com/office/drawing/2014/main" id="{A3494F8A-8F66-4D34-82CF-7CB8C30093D9}"/>
                </a:ext>
              </a:extLst>
            </p:cNvPr>
            <p:cNvSpPr/>
            <p:nvPr/>
          </p:nvSpPr>
          <p:spPr>
            <a:xfrm>
              <a:off x="1521280"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59" name="Freeform: Shape 58">
              <a:extLst>
                <a:ext uri="{FF2B5EF4-FFF2-40B4-BE49-F238E27FC236}">
                  <a16:creationId xmlns:a16="http://schemas.microsoft.com/office/drawing/2014/main" id="{EE2F2F00-5E2C-42CB-8F28-2B43F1161DCD}"/>
                </a:ext>
              </a:extLst>
            </p:cNvPr>
            <p:cNvSpPr/>
            <p:nvPr/>
          </p:nvSpPr>
          <p:spPr>
            <a:xfrm>
              <a:off x="1521280"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0" name="Freeform: Shape 59">
              <a:extLst>
                <a:ext uri="{FF2B5EF4-FFF2-40B4-BE49-F238E27FC236}">
                  <a16:creationId xmlns:a16="http://schemas.microsoft.com/office/drawing/2014/main" id="{02DD747F-F453-408E-AB52-15B311962497}"/>
                </a:ext>
              </a:extLst>
            </p:cNvPr>
            <p:cNvSpPr/>
            <p:nvPr/>
          </p:nvSpPr>
          <p:spPr>
            <a:xfrm>
              <a:off x="1521280"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1" name="Freeform: Shape 60">
              <a:extLst>
                <a:ext uri="{FF2B5EF4-FFF2-40B4-BE49-F238E27FC236}">
                  <a16:creationId xmlns:a16="http://schemas.microsoft.com/office/drawing/2014/main" id="{A22C4872-EBDA-45E2-86AE-9B43A4DC75EB}"/>
                </a:ext>
              </a:extLst>
            </p:cNvPr>
            <p:cNvSpPr/>
            <p:nvPr/>
          </p:nvSpPr>
          <p:spPr>
            <a:xfrm>
              <a:off x="1521280"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2" name="Freeform: Shape 61">
              <a:extLst>
                <a:ext uri="{FF2B5EF4-FFF2-40B4-BE49-F238E27FC236}">
                  <a16:creationId xmlns:a16="http://schemas.microsoft.com/office/drawing/2014/main" id="{26A661D3-D356-442B-8945-1CA634978C34}"/>
                </a:ext>
              </a:extLst>
            </p:cNvPr>
            <p:cNvSpPr/>
            <p:nvPr/>
          </p:nvSpPr>
          <p:spPr>
            <a:xfrm>
              <a:off x="1284107" y="4481153"/>
              <a:ext cx="123825" cy="124777"/>
            </a:xfrm>
            <a:custGeom>
              <a:avLst/>
              <a:gdLst>
                <a:gd name="connsiteX0" fmla="*/ 37148 w 123825"/>
                <a:gd name="connsiteY0" fmla="*/ 119063 h 124777"/>
                <a:gd name="connsiteX1" fmla="*/ 41910 w 123825"/>
                <a:gd name="connsiteY1" fmla="*/ 121920 h 124777"/>
                <a:gd name="connsiteX2" fmla="*/ 44768 w 123825"/>
                <a:gd name="connsiteY2" fmla="*/ 119063 h 124777"/>
                <a:gd name="connsiteX3" fmla="*/ 59055 w 123825"/>
                <a:gd name="connsiteY3" fmla="*/ 80010 h 124777"/>
                <a:gd name="connsiteX4" fmla="*/ 103823 w 123825"/>
                <a:gd name="connsiteY4" fmla="*/ 124777 h 124777"/>
                <a:gd name="connsiteX5" fmla="*/ 123825 w 123825"/>
                <a:gd name="connsiteY5" fmla="*/ 104775 h 124777"/>
                <a:gd name="connsiteX6" fmla="*/ 79058 w 123825"/>
                <a:gd name="connsiteY6" fmla="*/ 60007 h 124777"/>
                <a:gd name="connsiteX7" fmla="*/ 118110 w 123825"/>
                <a:gd name="connsiteY7" fmla="*/ 45720 h 124777"/>
                <a:gd name="connsiteX8" fmla="*/ 120968 w 123825"/>
                <a:gd name="connsiteY8" fmla="*/ 40957 h 124777"/>
                <a:gd name="connsiteX9" fmla="*/ 118110 w 123825"/>
                <a:gd name="connsiteY9" fmla="*/ 38100 h 124777"/>
                <a:gd name="connsiteX10" fmla="*/ 4763 w 123825"/>
                <a:gd name="connsiteY10" fmla="*/ 0 h 124777"/>
                <a:gd name="connsiteX11" fmla="*/ 3810 w 123825"/>
                <a:gd name="connsiteY11" fmla="*/ 0 h 124777"/>
                <a:gd name="connsiteX12" fmla="*/ 3810 w 123825"/>
                <a:gd name="connsiteY12" fmla="*/ 0 h 124777"/>
                <a:gd name="connsiteX13" fmla="*/ 0 w 123825"/>
                <a:gd name="connsiteY13" fmla="*/ 3810 h 124777"/>
                <a:gd name="connsiteX14" fmla="*/ 0 w 123825"/>
                <a:gd name="connsiteY14" fmla="*/ 4763 h 124777"/>
                <a:gd name="connsiteX15" fmla="*/ 37148 w 123825"/>
                <a:gd name="connsiteY15" fmla="*/ 119063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24777">
                  <a:moveTo>
                    <a:pt x="37148" y="119063"/>
                  </a:moveTo>
                  <a:cubicBezTo>
                    <a:pt x="38100" y="120968"/>
                    <a:pt x="40005" y="121920"/>
                    <a:pt x="41910" y="121920"/>
                  </a:cubicBezTo>
                  <a:cubicBezTo>
                    <a:pt x="42863" y="121920"/>
                    <a:pt x="43815" y="120968"/>
                    <a:pt x="44768" y="119063"/>
                  </a:cubicBezTo>
                  <a:lnTo>
                    <a:pt x="59055" y="80010"/>
                  </a:lnTo>
                  <a:lnTo>
                    <a:pt x="103823" y="124777"/>
                  </a:lnTo>
                  <a:lnTo>
                    <a:pt x="123825" y="104775"/>
                  </a:lnTo>
                  <a:lnTo>
                    <a:pt x="79058" y="60007"/>
                  </a:lnTo>
                  <a:lnTo>
                    <a:pt x="118110" y="45720"/>
                  </a:lnTo>
                  <a:cubicBezTo>
                    <a:pt x="120015" y="44768"/>
                    <a:pt x="120968" y="42863"/>
                    <a:pt x="120968" y="40957"/>
                  </a:cubicBezTo>
                  <a:cubicBezTo>
                    <a:pt x="120968" y="40005"/>
                    <a:pt x="120015" y="39052"/>
                    <a:pt x="118110" y="38100"/>
                  </a:cubicBezTo>
                  <a:lnTo>
                    <a:pt x="4763" y="0"/>
                  </a:lnTo>
                  <a:cubicBezTo>
                    <a:pt x="4763" y="0"/>
                    <a:pt x="3810" y="0"/>
                    <a:pt x="3810" y="0"/>
                  </a:cubicBezTo>
                  <a:lnTo>
                    <a:pt x="3810" y="0"/>
                  </a:lnTo>
                  <a:cubicBezTo>
                    <a:pt x="1905" y="0"/>
                    <a:pt x="0" y="1905"/>
                    <a:pt x="0" y="3810"/>
                  </a:cubicBezTo>
                  <a:cubicBezTo>
                    <a:pt x="0" y="3810"/>
                    <a:pt x="0" y="4763"/>
                    <a:pt x="0" y="4763"/>
                  </a:cubicBezTo>
                  <a:lnTo>
                    <a:pt x="37148" y="119063"/>
                  </a:lnTo>
                  <a:close/>
                </a:path>
              </a:pathLst>
            </a:custGeom>
            <a:solidFill>
              <a:schemeClr val="tx1"/>
            </a:solidFill>
            <a:ln w="9525" cap="flat">
              <a:noFill/>
              <a:prstDash val="solid"/>
              <a:miter/>
            </a:ln>
          </p:spPr>
          <p:txBody>
            <a:bodyPr rtlCol="0" anchor="ctr"/>
            <a:lstStyle/>
            <a:p>
              <a:endParaRPr lang="en-US" sz="2000"/>
            </a:p>
          </p:txBody>
        </p:sp>
        <p:sp>
          <p:nvSpPr>
            <p:cNvPr id="63" name="Freeform: Shape 62">
              <a:extLst>
                <a:ext uri="{FF2B5EF4-FFF2-40B4-BE49-F238E27FC236}">
                  <a16:creationId xmlns:a16="http://schemas.microsoft.com/office/drawing/2014/main" id="{92CEF967-8E65-478C-9BC3-E95C1D512768}"/>
                </a:ext>
              </a:extLst>
            </p:cNvPr>
            <p:cNvSpPr/>
            <p:nvPr/>
          </p:nvSpPr>
          <p:spPr>
            <a:xfrm>
              <a:off x="673555" y="4252553"/>
              <a:ext cx="257175" cy="200025"/>
            </a:xfrm>
            <a:custGeom>
              <a:avLst/>
              <a:gdLst>
                <a:gd name="connsiteX0" fmla="*/ 257175 w 257175"/>
                <a:gd name="connsiteY0" fmla="*/ 0 h 200025"/>
                <a:gd name="connsiteX1" fmla="*/ 0 w 257175"/>
                <a:gd name="connsiteY1" fmla="*/ 0 h 200025"/>
                <a:gd name="connsiteX2" fmla="*/ 0 w 257175"/>
                <a:gd name="connsiteY2" fmla="*/ 200025 h 200025"/>
                <a:gd name="connsiteX3" fmla="*/ 257175 w 257175"/>
                <a:gd name="connsiteY3" fmla="*/ 200025 h 200025"/>
                <a:gd name="connsiteX4" fmla="*/ 257175 w 257175"/>
                <a:gd name="connsiteY4" fmla="*/ 0 h 200025"/>
                <a:gd name="connsiteX5" fmla="*/ 228600 w 257175"/>
                <a:gd name="connsiteY5" fmla="*/ 171450 h 200025"/>
                <a:gd name="connsiteX6" fmla="*/ 28575 w 257175"/>
                <a:gd name="connsiteY6" fmla="*/ 171450 h 200025"/>
                <a:gd name="connsiteX7" fmla="*/ 28575 w 257175"/>
                <a:gd name="connsiteY7" fmla="*/ 28575 h 200025"/>
                <a:gd name="connsiteX8" fmla="*/ 228600 w 257175"/>
                <a:gd name="connsiteY8" fmla="*/ 28575 h 200025"/>
                <a:gd name="connsiteX9" fmla="*/ 228600 w 257175"/>
                <a:gd name="connsiteY9" fmla="*/ 17145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200025">
                  <a:moveTo>
                    <a:pt x="257175" y="0"/>
                  </a:moveTo>
                  <a:lnTo>
                    <a:pt x="0" y="0"/>
                  </a:lnTo>
                  <a:lnTo>
                    <a:pt x="0" y="200025"/>
                  </a:lnTo>
                  <a:lnTo>
                    <a:pt x="257175" y="200025"/>
                  </a:lnTo>
                  <a:lnTo>
                    <a:pt x="257175" y="0"/>
                  </a:lnTo>
                  <a:close/>
                  <a:moveTo>
                    <a:pt x="228600" y="171450"/>
                  </a:moveTo>
                  <a:lnTo>
                    <a:pt x="28575" y="171450"/>
                  </a:lnTo>
                  <a:lnTo>
                    <a:pt x="28575" y="28575"/>
                  </a:lnTo>
                  <a:lnTo>
                    <a:pt x="228600" y="28575"/>
                  </a:lnTo>
                  <a:lnTo>
                    <a:pt x="228600" y="171450"/>
                  </a:lnTo>
                  <a:close/>
                </a:path>
              </a:pathLst>
            </a:custGeom>
            <a:solidFill>
              <a:schemeClr val="accent5"/>
            </a:solidFill>
            <a:ln w="9525" cap="flat">
              <a:noFill/>
              <a:prstDash val="solid"/>
              <a:miter/>
            </a:ln>
          </p:spPr>
          <p:txBody>
            <a:bodyPr rtlCol="0" anchor="ctr"/>
            <a:lstStyle/>
            <a:p>
              <a:endParaRPr lang="en-US" sz="2000"/>
            </a:p>
          </p:txBody>
        </p:sp>
        <p:sp>
          <p:nvSpPr>
            <p:cNvPr id="64" name="Freeform: Shape 63">
              <a:extLst>
                <a:ext uri="{FF2B5EF4-FFF2-40B4-BE49-F238E27FC236}">
                  <a16:creationId xmlns:a16="http://schemas.microsoft.com/office/drawing/2014/main" id="{581144F6-1ECB-4B45-B0F9-E22F3E4EA51C}"/>
                </a:ext>
              </a:extLst>
            </p:cNvPr>
            <p:cNvSpPr/>
            <p:nvPr/>
          </p:nvSpPr>
          <p:spPr>
            <a:xfrm>
              <a:off x="740230" y="4304940"/>
              <a:ext cx="114300" cy="28575"/>
            </a:xfrm>
            <a:custGeom>
              <a:avLst/>
              <a:gdLst>
                <a:gd name="connsiteX0" fmla="*/ 0 w 114300"/>
                <a:gd name="connsiteY0" fmla="*/ 0 h 28575"/>
                <a:gd name="connsiteX1" fmla="*/ 114300 w 114300"/>
                <a:gd name="connsiteY1" fmla="*/ 0 h 28575"/>
                <a:gd name="connsiteX2" fmla="*/ 114300 w 114300"/>
                <a:gd name="connsiteY2" fmla="*/ 28575 h 28575"/>
                <a:gd name="connsiteX3" fmla="*/ 0 w 1143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14300" h="28575">
                  <a:moveTo>
                    <a:pt x="0" y="0"/>
                  </a:moveTo>
                  <a:lnTo>
                    <a:pt x="114300" y="0"/>
                  </a:lnTo>
                  <a:lnTo>
                    <a:pt x="114300"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5" name="Freeform: Shape 64">
              <a:extLst>
                <a:ext uri="{FF2B5EF4-FFF2-40B4-BE49-F238E27FC236}">
                  <a16:creationId xmlns:a16="http://schemas.microsoft.com/office/drawing/2014/main" id="{D4718485-C415-452F-8AA0-8CD1FFCB4292}"/>
                </a:ext>
              </a:extLst>
            </p:cNvPr>
            <p:cNvSpPr/>
            <p:nvPr/>
          </p:nvSpPr>
          <p:spPr>
            <a:xfrm>
              <a:off x="740230" y="4362090"/>
              <a:ext cx="76200" cy="28575"/>
            </a:xfrm>
            <a:custGeom>
              <a:avLst/>
              <a:gdLst>
                <a:gd name="connsiteX0" fmla="*/ 0 w 76200"/>
                <a:gd name="connsiteY0" fmla="*/ 0 h 28575"/>
                <a:gd name="connsiteX1" fmla="*/ 76200 w 76200"/>
                <a:gd name="connsiteY1" fmla="*/ 0 h 28575"/>
                <a:gd name="connsiteX2" fmla="*/ 76200 w 76200"/>
                <a:gd name="connsiteY2" fmla="*/ 28575 h 28575"/>
                <a:gd name="connsiteX3" fmla="*/ 0 w 762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76200" h="28575">
                  <a:moveTo>
                    <a:pt x="0" y="0"/>
                  </a:moveTo>
                  <a:lnTo>
                    <a:pt x="76200" y="0"/>
                  </a:lnTo>
                  <a:lnTo>
                    <a:pt x="76200" y="28575"/>
                  </a:lnTo>
                  <a:lnTo>
                    <a:pt x="0" y="28575"/>
                  </a:lnTo>
                  <a:close/>
                </a:path>
              </a:pathLst>
            </a:custGeom>
            <a:solidFill>
              <a:schemeClr val="accent2"/>
            </a:solidFill>
            <a:ln w="9525" cap="flat">
              <a:noFill/>
              <a:prstDash val="solid"/>
              <a:miter/>
            </a:ln>
          </p:spPr>
          <p:txBody>
            <a:bodyPr rtlCol="0" anchor="ctr"/>
            <a:lstStyle/>
            <a:p>
              <a:endParaRPr lang="en-US" sz="2000"/>
            </a:p>
          </p:txBody>
        </p:sp>
        <p:sp>
          <p:nvSpPr>
            <p:cNvPr id="66" name="Freeform: Shape 65">
              <a:extLst>
                <a:ext uri="{FF2B5EF4-FFF2-40B4-BE49-F238E27FC236}">
                  <a16:creationId xmlns:a16="http://schemas.microsoft.com/office/drawing/2014/main" id="{9C5C25C5-BA2D-493B-8A3E-2EABEA7EEACE}"/>
                </a:ext>
              </a:extLst>
            </p:cNvPr>
            <p:cNvSpPr/>
            <p:nvPr/>
          </p:nvSpPr>
          <p:spPr>
            <a:xfrm>
              <a:off x="1349830" y="4166828"/>
              <a:ext cx="152400" cy="142875"/>
            </a:xfrm>
            <a:custGeom>
              <a:avLst/>
              <a:gdLst>
                <a:gd name="connsiteX0" fmla="*/ 114300 w 152400"/>
                <a:gd name="connsiteY0" fmla="*/ 0 h 142875"/>
                <a:gd name="connsiteX1" fmla="*/ 0 w 152400"/>
                <a:gd name="connsiteY1" fmla="*/ 0 h 142875"/>
                <a:gd name="connsiteX2" fmla="*/ 0 w 152400"/>
                <a:gd name="connsiteY2" fmla="*/ 57150 h 142875"/>
                <a:gd name="connsiteX3" fmla="*/ 95250 w 152400"/>
                <a:gd name="connsiteY3" fmla="*/ 57150 h 142875"/>
                <a:gd name="connsiteX4" fmla="*/ 95250 w 152400"/>
                <a:gd name="connsiteY4" fmla="*/ 142875 h 142875"/>
                <a:gd name="connsiteX5" fmla="*/ 152400 w 152400"/>
                <a:gd name="connsiteY5" fmla="*/ 142875 h 142875"/>
                <a:gd name="connsiteX6" fmla="*/ 152400 w 152400"/>
                <a:gd name="connsiteY6" fmla="*/ 38100 h 142875"/>
                <a:gd name="connsiteX7" fmla="*/ 114300 w 152400"/>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42875">
                  <a:moveTo>
                    <a:pt x="114300" y="0"/>
                  </a:moveTo>
                  <a:lnTo>
                    <a:pt x="0" y="0"/>
                  </a:lnTo>
                  <a:lnTo>
                    <a:pt x="0" y="57150"/>
                  </a:lnTo>
                  <a:lnTo>
                    <a:pt x="95250" y="57150"/>
                  </a:lnTo>
                  <a:lnTo>
                    <a:pt x="95250" y="142875"/>
                  </a:lnTo>
                  <a:lnTo>
                    <a:pt x="152400" y="142875"/>
                  </a:lnTo>
                  <a:lnTo>
                    <a:pt x="152400" y="38100"/>
                  </a:lnTo>
                  <a:cubicBezTo>
                    <a:pt x="152400" y="17145"/>
                    <a:pt x="135255" y="0"/>
                    <a:pt x="114300" y="0"/>
                  </a:cubicBezTo>
                  <a:close/>
                </a:path>
              </a:pathLst>
            </a:custGeom>
            <a:solidFill>
              <a:schemeClr val="accent4"/>
            </a:solidFill>
            <a:ln w="9525" cap="flat">
              <a:noFill/>
              <a:prstDash val="solid"/>
              <a:miter/>
            </a:ln>
          </p:spPr>
          <p:txBody>
            <a:bodyPr rtlCol="0" anchor="ctr"/>
            <a:lstStyle/>
            <a:p>
              <a:endParaRPr lang="en-US" sz="2000"/>
            </a:p>
          </p:txBody>
        </p:sp>
        <p:sp>
          <p:nvSpPr>
            <p:cNvPr id="67" name="Freeform: Shape 66">
              <a:extLst>
                <a:ext uri="{FF2B5EF4-FFF2-40B4-BE49-F238E27FC236}">
                  <a16:creationId xmlns:a16="http://schemas.microsoft.com/office/drawing/2014/main" id="{6205B1DC-1AFD-40EE-93A8-9A6D37FD9CDC}"/>
                </a:ext>
              </a:extLst>
            </p:cNvPr>
            <p:cNvSpPr/>
            <p:nvPr/>
          </p:nvSpPr>
          <p:spPr>
            <a:xfrm>
              <a:off x="740230" y="4376378"/>
              <a:ext cx="762000" cy="438150"/>
            </a:xfrm>
            <a:custGeom>
              <a:avLst/>
              <a:gdLst>
                <a:gd name="connsiteX0" fmla="*/ 704850 w 762000"/>
                <a:gd name="connsiteY0" fmla="*/ 266700 h 438150"/>
                <a:gd name="connsiteX1" fmla="*/ 57150 w 762000"/>
                <a:gd name="connsiteY1" fmla="*/ 266700 h 438150"/>
                <a:gd name="connsiteX2" fmla="*/ 57150 w 762000"/>
                <a:gd name="connsiteY2" fmla="*/ 114300 h 438150"/>
                <a:gd name="connsiteX3" fmla="*/ 0 w 762000"/>
                <a:gd name="connsiteY3" fmla="*/ 114300 h 438150"/>
                <a:gd name="connsiteX4" fmla="*/ 0 w 762000"/>
                <a:gd name="connsiteY4" fmla="*/ 285750 h 438150"/>
                <a:gd name="connsiteX5" fmla="*/ 38100 w 762000"/>
                <a:gd name="connsiteY5" fmla="*/ 323850 h 438150"/>
                <a:gd name="connsiteX6" fmla="*/ 304800 w 762000"/>
                <a:gd name="connsiteY6" fmla="*/ 323850 h 438150"/>
                <a:gd name="connsiteX7" fmla="*/ 304800 w 762000"/>
                <a:gd name="connsiteY7" fmla="*/ 381000 h 438150"/>
                <a:gd name="connsiteX8" fmla="*/ 209550 w 762000"/>
                <a:gd name="connsiteY8" fmla="*/ 381000 h 438150"/>
                <a:gd name="connsiteX9" fmla="*/ 209550 w 762000"/>
                <a:gd name="connsiteY9" fmla="*/ 438150 h 438150"/>
                <a:gd name="connsiteX10" fmla="*/ 552450 w 762000"/>
                <a:gd name="connsiteY10" fmla="*/ 438150 h 438150"/>
                <a:gd name="connsiteX11" fmla="*/ 552450 w 762000"/>
                <a:gd name="connsiteY11" fmla="*/ 381000 h 438150"/>
                <a:gd name="connsiteX12" fmla="*/ 457200 w 762000"/>
                <a:gd name="connsiteY12" fmla="*/ 381000 h 438150"/>
                <a:gd name="connsiteX13" fmla="*/ 457200 w 762000"/>
                <a:gd name="connsiteY13" fmla="*/ 323850 h 438150"/>
                <a:gd name="connsiteX14" fmla="*/ 723900 w 762000"/>
                <a:gd name="connsiteY14" fmla="*/ 323850 h 438150"/>
                <a:gd name="connsiteX15" fmla="*/ 762000 w 762000"/>
                <a:gd name="connsiteY15" fmla="*/ 285750 h 438150"/>
                <a:gd name="connsiteX16" fmla="*/ 762000 w 762000"/>
                <a:gd name="connsiteY16" fmla="*/ 0 h 438150"/>
                <a:gd name="connsiteX17" fmla="*/ 704850 w 762000"/>
                <a:gd name="connsiteY17" fmla="*/ 0 h 438150"/>
                <a:gd name="connsiteX18" fmla="*/ 704850 w 762000"/>
                <a:gd name="connsiteY18" fmla="*/ 2667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0" h="438150">
                  <a:moveTo>
                    <a:pt x="704850" y="266700"/>
                  </a:moveTo>
                  <a:lnTo>
                    <a:pt x="57150" y="266700"/>
                  </a:lnTo>
                  <a:lnTo>
                    <a:pt x="57150" y="114300"/>
                  </a:lnTo>
                  <a:lnTo>
                    <a:pt x="0" y="114300"/>
                  </a:lnTo>
                  <a:lnTo>
                    <a:pt x="0" y="285750"/>
                  </a:lnTo>
                  <a:cubicBezTo>
                    <a:pt x="0" y="306705"/>
                    <a:pt x="17145" y="323850"/>
                    <a:pt x="38100" y="323850"/>
                  </a:cubicBezTo>
                  <a:lnTo>
                    <a:pt x="304800" y="323850"/>
                  </a:lnTo>
                  <a:lnTo>
                    <a:pt x="304800" y="381000"/>
                  </a:lnTo>
                  <a:lnTo>
                    <a:pt x="209550" y="381000"/>
                  </a:lnTo>
                  <a:lnTo>
                    <a:pt x="209550" y="438150"/>
                  </a:lnTo>
                  <a:lnTo>
                    <a:pt x="552450" y="438150"/>
                  </a:lnTo>
                  <a:lnTo>
                    <a:pt x="552450" y="381000"/>
                  </a:lnTo>
                  <a:lnTo>
                    <a:pt x="457200" y="381000"/>
                  </a:lnTo>
                  <a:lnTo>
                    <a:pt x="457200" y="323850"/>
                  </a:lnTo>
                  <a:lnTo>
                    <a:pt x="723900" y="323850"/>
                  </a:lnTo>
                  <a:cubicBezTo>
                    <a:pt x="744855" y="323850"/>
                    <a:pt x="762000" y="306705"/>
                    <a:pt x="762000" y="285750"/>
                  </a:cubicBezTo>
                  <a:lnTo>
                    <a:pt x="762000" y="0"/>
                  </a:lnTo>
                  <a:lnTo>
                    <a:pt x="704850" y="0"/>
                  </a:lnTo>
                  <a:lnTo>
                    <a:pt x="704850" y="266700"/>
                  </a:lnTo>
                  <a:close/>
                </a:path>
              </a:pathLst>
            </a:custGeom>
            <a:solidFill>
              <a:schemeClr val="tx2"/>
            </a:solidFill>
            <a:ln w="9525" cap="flat">
              <a:noFill/>
              <a:prstDash val="solid"/>
              <a:miter/>
            </a:ln>
          </p:spPr>
          <p:txBody>
            <a:bodyPr rtlCol="0" anchor="ctr"/>
            <a:lstStyle/>
            <a:p>
              <a:endParaRPr lang="en-US" sz="2000"/>
            </a:p>
          </p:txBody>
        </p:sp>
        <p:sp>
          <p:nvSpPr>
            <p:cNvPr id="68" name="Freeform: Shape 67">
              <a:extLst>
                <a:ext uri="{FF2B5EF4-FFF2-40B4-BE49-F238E27FC236}">
                  <a16:creationId xmlns:a16="http://schemas.microsoft.com/office/drawing/2014/main" id="{519150DC-F4FB-42D3-8A01-E81EF2159B18}"/>
                </a:ext>
              </a:extLst>
            </p:cNvPr>
            <p:cNvSpPr/>
            <p:nvPr/>
          </p:nvSpPr>
          <p:spPr>
            <a:xfrm>
              <a:off x="740230" y="4166828"/>
              <a:ext cx="542925" cy="57150"/>
            </a:xfrm>
            <a:custGeom>
              <a:avLst/>
              <a:gdLst>
                <a:gd name="connsiteX0" fmla="*/ 542925 w 542925"/>
                <a:gd name="connsiteY0" fmla="*/ 0 h 57150"/>
                <a:gd name="connsiteX1" fmla="*/ 38100 w 542925"/>
                <a:gd name="connsiteY1" fmla="*/ 0 h 57150"/>
                <a:gd name="connsiteX2" fmla="*/ 0 w 542925"/>
                <a:gd name="connsiteY2" fmla="*/ 38100 h 57150"/>
                <a:gd name="connsiteX3" fmla="*/ 0 w 542925"/>
                <a:gd name="connsiteY3" fmla="*/ 57150 h 57150"/>
                <a:gd name="connsiteX4" fmla="*/ 542925 w 542925"/>
                <a:gd name="connsiteY4" fmla="*/ 57150 h 57150"/>
                <a:gd name="connsiteX5" fmla="*/ 542925 w 542925"/>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57150">
                  <a:moveTo>
                    <a:pt x="542925" y="0"/>
                  </a:moveTo>
                  <a:lnTo>
                    <a:pt x="38100" y="0"/>
                  </a:lnTo>
                  <a:cubicBezTo>
                    <a:pt x="17145" y="0"/>
                    <a:pt x="0" y="17145"/>
                    <a:pt x="0" y="38100"/>
                  </a:cubicBezTo>
                  <a:lnTo>
                    <a:pt x="0" y="57150"/>
                  </a:lnTo>
                  <a:lnTo>
                    <a:pt x="542925" y="57150"/>
                  </a:lnTo>
                  <a:lnTo>
                    <a:pt x="542925" y="0"/>
                  </a:lnTo>
                  <a:close/>
                </a:path>
              </a:pathLst>
            </a:custGeom>
            <a:solidFill>
              <a:schemeClr val="tx2"/>
            </a:solidFill>
            <a:ln w="9525" cap="flat">
              <a:noFill/>
              <a:prstDash val="solid"/>
              <a:miter/>
            </a:ln>
          </p:spPr>
          <p:txBody>
            <a:bodyPr rtlCol="0" anchor="ctr"/>
            <a:lstStyle/>
            <a:p>
              <a:endParaRPr lang="en-US" sz="2000"/>
            </a:p>
          </p:txBody>
        </p:sp>
      </p:grpSp>
      <p:grpSp>
        <p:nvGrpSpPr>
          <p:cNvPr id="69" name="Graphic 29" descr="Users">
            <a:extLst>
              <a:ext uri="{FF2B5EF4-FFF2-40B4-BE49-F238E27FC236}">
                <a16:creationId xmlns:a16="http://schemas.microsoft.com/office/drawing/2014/main" id="{0B9EFEC2-8915-4D65-A5C1-068D0D7F98C9}"/>
              </a:ext>
            </a:extLst>
          </p:cNvPr>
          <p:cNvGrpSpPr/>
          <p:nvPr/>
        </p:nvGrpSpPr>
        <p:grpSpPr>
          <a:xfrm>
            <a:off x="829684" y="5670702"/>
            <a:ext cx="799986" cy="499038"/>
            <a:chOff x="786558" y="1865655"/>
            <a:chExt cx="800099" cy="499109"/>
          </a:xfrm>
          <a:solidFill>
            <a:srgbClr val="50E6FF"/>
          </a:solidFill>
        </p:grpSpPr>
        <p:sp>
          <p:nvSpPr>
            <p:cNvPr id="70" name="Freeform: Shape 69">
              <a:extLst>
                <a:ext uri="{FF2B5EF4-FFF2-40B4-BE49-F238E27FC236}">
                  <a16:creationId xmlns:a16="http://schemas.microsoft.com/office/drawing/2014/main" id="{F2A6C761-7E85-42BE-824E-7EDF6B9C8E7E}"/>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1" name="Freeform: Shape 70">
              <a:extLst>
                <a:ext uri="{FF2B5EF4-FFF2-40B4-BE49-F238E27FC236}">
                  <a16:creationId xmlns:a16="http://schemas.microsoft.com/office/drawing/2014/main" id="{3791E853-D312-4F42-8591-10ADD42ECE4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2" name="Freeform: Shape 71">
              <a:extLst>
                <a:ext uri="{FF2B5EF4-FFF2-40B4-BE49-F238E27FC236}">
                  <a16:creationId xmlns:a16="http://schemas.microsoft.com/office/drawing/2014/main" id="{199CF18B-000B-4B61-8A31-1E3119C37B78}"/>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3" name="Freeform: Shape 72">
              <a:extLst>
                <a:ext uri="{FF2B5EF4-FFF2-40B4-BE49-F238E27FC236}">
                  <a16:creationId xmlns:a16="http://schemas.microsoft.com/office/drawing/2014/main" id="{8F43CB9E-926A-4D48-A469-A24A27E069C8}"/>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4" name="Freeform: Shape 73">
              <a:extLst>
                <a:ext uri="{FF2B5EF4-FFF2-40B4-BE49-F238E27FC236}">
                  <a16:creationId xmlns:a16="http://schemas.microsoft.com/office/drawing/2014/main" id="{9DBBF8DC-EA8C-4037-8262-679AEFE8AB9B}"/>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5" name="Freeform: Shape 74">
              <a:extLst>
                <a:ext uri="{FF2B5EF4-FFF2-40B4-BE49-F238E27FC236}">
                  <a16:creationId xmlns:a16="http://schemas.microsoft.com/office/drawing/2014/main" id="{4917C344-FDB1-47D9-8F91-14FA3C723F0A}"/>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sp>
        <p:nvSpPr>
          <p:cNvPr id="3" name="TextBox 2">
            <a:extLst>
              <a:ext uri="{FF2B5EF4-FFF2-40B4-BE49-F238E27FC236}">
                <a16:creationId xmlns:a16="http://schemas.microsoft.com/office/drawing/2014/main" id="{72876264-7A0A-444A-ABD8-2C1EAFC41D19}"/>
              </a:ext>
            </a:extLst>
          </p:cNvPr>
          <p:cNvSpPr txBox="1"/>
          <p:nvPr/>
        </p:nvSpPr>
        <p:spPr>
          <a:xfrm>
            <a:off x="2072521" y="5367693"/>
            <a:ext cx="7781472" cy="923330"/>
          </a:xfrm>
          <a:prstGeom prst="rect">
            <a:avLst/>
          </a:prstGeom>
          <a:noFill/>
        </p:spPr>
        <p:txBody>
          <a:bodyPr wrap="square" lIns="0" tIns="0" rIns="0" bIns="0" rtlCol="0" anchor="t">
            <a:spAutoFit/>
          </a:bodyPr>
          <a:lstStyle/>
          <a:p>
            <a:r>
              <a:rPr lang="en-US" sz="2000" dirty="0">
                <a:solidFill>
                  <a:schemeClr val="tx2"/>
                </a:solidFill>
                <a:latin typeface="+mj-lt"/>
              </a:rPr>
              <a:t>Find partners to support Azure Landing Zone Implementation</a:t>
            </a:r>
          </a:p>
          <a:p>
            <a:r>
              <a:rPr lang="en-US" sz="2000" dirty="0">
                <a:latin typeface="+mj-lt"/>
              </a:rPr>
              <a:t>Partners with Azure landing zone options</a:t>
            </a:r>
          </a:p>
          <a:p>
            <a:r>
              <a:rPr lang="en-US" dirty="0">
                <a:solidFill>
                  <a:schemeClr val="tx2"/>
                </a:solidFill>
                <a:cs typeface="Segoe UI"/>
                <a:hlinkClick r:id="rId8"/>
              </a:rPr>
              <a:t>https://aka.ms/adopt/findapartner/ready</a:t>
            </a:r>
            <a:r>
              <a:rPr lang="en-US" dirty="0">
                <a:solidFill>
                  <a:schemeClr val="tx2"/>
                </a:solidFill>
                <a:cs typeface="Segoe UI"/>
              </a:rPr>
              <a:t> </a:t>
            </a:r>
            <a:endParaRPr lang="en-US" dirty="0">
              <a:solidFill>
                <a:schemeClr val="tx2"/>
              </a:solidFill>
              <a:ea typeface="Segoe UI" pitchFamily="34" charset="0"/>
              <a:cs typeface="Segoe UI"/>
            </a:endParaRPr>
          </a:p>
        </p:txBody>
      </p:sp>
    </p:spTree>
    <p:custDataLst>
      <p:tags r:id="rId1"/>
    </p:custDataLst>
    <p:extLst>
      <p:ext uri="{BB962C8B-B14F-4D97-AF65-F5344CB8AC3E}">
        <p14:creationId xmlns:p14="http://schemas.microsoft.com/office/powerpoint/2010/main" val="3377324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Thank you</a:t>
            </a:r>
          </a:p>
        </p:txBody>
      </p:sp>
    </p:spTree>
    <p:extLst>
      <p:ext uri="{BB962C8B-B14F-4D97-AF65-F5344CB8AC3E}">
        <p14:creationId xmlns:p14="http://schemas.microsoft.com/office/powerpoint/2010/main" val="2123797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87EC22-2E4A-41A2-8467-F498D946A0BE}"/>
              </a:ext>
            </a:extLst>
          </p:cNvPr>
          <p:cNvSpPr>
            <a:spLocks noGrp="1"/>
          </p:cNvSpPr>
          <p:nvPr>
            <p:ph type="title"/>
          </p:nvPr>
        </p:nvSpPr>
        <p:spPr/>
        <p:txBody>
          <a:bodyPr/>
          <a:lstStyle/>
          <a:p>
            <a:r>
              <a:rPr lang="en-US" sz="2750" dirty="0"/>
              <a:t>Agenda</a:t>
            </a:r>
          </a:p>
        </p:txBody>
      </p:sp>
      <p:sp>
        <p:nvSpPr>
          <p:cNvPr id="8" name="Text Placeholder 7">
            <a:extLst>
              <a:ext uri="{FF2B5EF4-FFF2-40B4-BE49-F238E27FC236}">
                <a16:creationId xmlns:a16="http://schemas.microsoft.com/office/drawing/2014/main" id="{921E7999-BDE3-41B6-B708-986C624385F5}"/>
              </a:ext>
            </a:extLst>
          </p:cNvPr>
          <p:cNvSpPr>
            <a:spLocks noGrp="1"/>
          </p:cNvSpPr>
          <p:nvPr>
            <p:ph type="body" sz="quarter" idx="11"/>
          </p:nvPr>
        </p:nvSpPr>
        <p:spPr>
          <a:xfrm>
            <a:off x="2934586" y="1168942"/>
            <a:ext cx="9257414" cy="3786998"/>
          </a:xfrm>
        </p:spPr>
        <p:txBody>
          <a:bodyPr/>
          <a:lstStyle/>
          <a:p>
            <a:pPr>
              <a:spcAft>
                <a:spcPts val="1800"/>
              </a:spcAft>
            </a:pPr>
            <a:r>
              <a:rPr lang="en-US" sz="2400" dirty="0">
                <a:solidFill>
                  <a:schemeClr val="accent1"/>
                </a:solidFill>
              </a:rPr>
              <a:t>Overview of the Microsoft Cloud Adoption Framework for Azure</a:t>
            </a:r>
          </a:p>
          <a:p>
            <a:pPr>
              <a:spcAft>
                <a:spcPts val="1800"/>
              </a:spcAft>
            </a:pPr>
            <a:r>
              <a:rPr lang="en-US" sz="2400" dirty="0">
                <a:solidFill>
                  <a:schemeClr val="accent1"/>
                </a:solidFill>
              </a:rPr>
              <a:t>What is an Azure Landing Zone</a:t>
            </a:r>
          </a:p>
          <a:p>
            <a:pPr>
              <a:spcAft>
                <a:spcPts val="1800"/>
              </a:spcAft>
            </a:pPr>
            <a:r>
              <a:rPr lang="en-US" sz="2400" dirty="0">
                <a:solidFill>
                  <a:schemeClr val="accent1"/>
                </a:solidFill>
              </a:rPr>
              <a:t>Operating Model</a:t>
            </a:r>
          </a:p>
          <a:p>
            <a:pPr>
              <a:spcAft>
                <a:spcPts val="1800"/>
              </a:spcAft>
            </a:pPr>
            <a:r>
              <a:rPr lang="en-US" sz="2400" dirty="0">
                <a:solidFill>
                  <a:schemeClr val="accent1"/>
                </a:solidFill>
                <a:cs typeface="Segoe UI"/>
              </a:rPr>
              <a:t>Implementation Options</a:t>
            </a:r>
            <a:endParaRPr lang="en-US" sz="1400" dirty="0">
              <a:solidFill>
                <a:schemeClr val="accent1"/>
              </a:solidFill>
            </a:endParaRPr>
          </a:p>
        </p:txBody>
      </p:sp>
    </p:spTree>
    <p:extLst>
      <p:ext uri="{BB962C8B-B14F-4D97-AF65-F5344CB8AC3E}">
        <p14:creationId xmlns:p14="http://schemas.microsoft.com/office/powerpoint/2010/main" val="3975739752"/>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7786742" cy="1793104"/>
          </a:xfrm>
        </p:spPr>
        <p:txBody>
          <a:bodyPr/>
          <a:lstStyle/>
          <a:p>
            <a:r>
              <a:rPr lang="en-US" sz="4000" dirty="0"/>
              <a:t>Overview of the Microsoft Cloud Adoption Framework for </a:t>
            </a:r>
            <a:r>
              <a:rPr lang="en-US" sz="4000" dirty="0">
                <a:solidFill>
                  <a:schemeClr val="accent5"/>
                </a:solidFill>
              </a:rPr>
              <a:t>Azure</a:t>
            </a:r>
          </a:p>
        </p:txBody>
      </p:sp>
    </p:spTree>
    <p:extLst>
      <p:ext uri="{BB962C8B-B14F-4D97-AF65-F5344CB8AC3E}">
        <p14:creationId xmlns:p14="http://schemas.microsoft.com/office/powerpoint/2010/main" val="8417467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C2965B-91D0-4861-9DD8-E211E2E501C2}"/>
              </a:ext>
            </a:extLst>
          </p:cNvPr>
          <p:cNvSpPr/>
          <p:nvPr/>
        </p:nvSpPr>
        <p:spPr bwMode="auto">
          <a:xfrm>
            <a:off x="6096000" y="2332074"/>
            <a:ext cx="3164824" cy="2435614"/>
          </a:xfrm>
          <a:prstGeom prst="rect">
            <a:avLst/>
          </a:prstGeom>
          <a:solidFill>
            <a:schemeClr val="tx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43437B7-E377-439C-88C2-1C9562742C8D}"/>
              </a:ext>
            </a:extLst>
          </p:cNvPr>
          <p:cNvSpPr txBox="1"/>
          <p:nvPr/>
        </p:nvSpPr>
        <p:spPr>
          <a:xfrm>
            <a:off x="376722" y="6237572"/>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dirty="0">
              <a:ln>
                <a:noFill/>
              </a:ln>
              <a:solidFill>
                <a:srgbClr val="0078D3"/>
              </a:solidFill>
              <a:effectLst/>
              <a:uLnTx/>
              <a:uFillTx/>
              <a:latin typeface="Segoe UI"/>
              <a:ea typeface="+mn-ea"/>
              <a:cs typeface="+mn-cs"/>
            </a:endParaRPr>
          </a:p>
        </p:txBody>
      </p:sp>
      <p:sp>
        <p:nvSpPr>
          <p:cNvPr id="2" name="Title 1">
            <a:extLst>
              <a:ext uri="{FF2B5EF4-FFF2-40B4-BE49-F238E27FC236}">
                <a16:creationId xmlns:a16="http://schemas.microsoft.com/office/drawing/2014/main" id="{B18CB885-CCEE-4EDF-B05C-9E1E3E4E2765}"/>
              </a:ext>
            </a:extLst>
          </p:cNvPr>
          <p:cNvSpPr>
            <a:spLocks noGrp="1"/>
          </p:cNvSpPr>
          <p:nvPr>
            <p:ph type="title"/>
          </p:nvPr>
        </p:nvSpPr>
        <p:spPr>
          <a:xfrm>
            <a:off x="455995" y="620428"/>
            <a:ext cx="11306469" cy="1314334"/>
          </a:xfrm>
        </p:spPr>
        <p:txBody>
          <a:bodyPr/>
          <a:lstStyle/>
          <a:p>
            <a:pPr>
              <a:lnSpc>
                <a:spcPct val="90000"/>
              </a:lnSpc>
              <a:spcAft>
                <a:spcPts val="1200"/>
              </a:spcAft>
            </a:pPr>
            <a:r>
              <a:rPr lang="en-US" dirty="0"/>
              <a:t>Microsoft Cloud Adoption Framework for Azure</a:t>
            </a:r>
            <a:br>
              <a:rPr lang="en-US" dirty="0"/>
            </a:br>
            <a:br>
              <a:rPr lang="en-US" dirty="0"/>
            </a:br>
            <a:r>
              <a:rPr lang="en-US" sz="2000" dirty="0">
                <a:solidFill>
                  <a:schemeClr val="tx2"/>
                </a:solidFill>
                <a:latin typeface="+mn-lt"/>
              </a:rPr>
              <a:t>Proven business and technical guidance to help customers create and implement </a:t>
            </a:r>
            <a:br>
              <a:rPr lang="en-US" sz="2000" dirty="0">
                <a:solidFill>
                  <a:schemeClr val="tx2"/>
                </a:solidFill>
                <a:latin typeface="+mn-lt"/>
              </a:rPr>
            </a:br>
            <a:r>
              <a:rPr lang="en-US" sz="2000" dirty="0">
                <a:solidFill>
                  <a:schemeClr val="tx2"/>
                </a:solidFill>
                <a:latin typeface="+mn-lt"/>
              </a:rPr>
              <a:t>the </a:t>
            </a:r>
            <a:r>
              <a:rPr lang="en-US" sz="2000" dirty="0">
                <a:solidFill>
                  <a:schemeClr val="tx2"/>
                </a:solidFill>
              </a:rPr>
              <a:t>business and technology strategies </a:t>
            </a:r>
            <a:r>
              <a:rPr lang="en-US" sz="2000" dirty="0">
                <a:solidFill>
                  <a:schemeClr val="tx2"/>
                </a:solidFill>
                <a:latin typeface="+mn-lt"/>
              </a:rPr>
              <a:t>necessary to succeed in the cloud.</a:t>
            </a:r>
            <a:endParaRPr lang="en-US" dirty="0">
              <a:solidFill>
                <a:schemeClr val="tx2"/>
              </a:solidFill>
            </a:endParaRPr>
          </a:p>
        </p:txBody>
      </p:sp>
      <p:sp>
        <p:nvSpPr>
          <p:cNvPr id="102" name="Rectangle 101">
            <a:extLst>
              <a:ext uri="{FF2B5EF4-FFF2-40B4-BE49-F238E27FC236}">
                <a16:creationId xmlns:a16="http://schemas.microsoft.com/office/drawing/2014/main" id="{046C9BEB-8403-48E5-A339-8DB8E052F1D6}"/>
              </a:ext>
            </a:extLst>
          </p:cNvPr>
          <p:cNvSpPr/>
          <p:nvPr/>
        </p:nvSpPr>
        <p:spPr bwMode="auto">
          <a:xfrm>
            <a:off x="4682021" y="5299758"/>
            <a:ext cx="2153948"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D866EF32-4BE7-47CF-BFBD-3D6E2BF79638}"/>
              </a:ext>
            </a:extLst>
          </p:cNvPr>
          <p:cNvSpPr/>
          <p:nvPr/>
        </p:nvSpPr>
        <p:spPr bwMode="auto">
          <a:xfrm>
            <a:off x="7165512" y="5299758"/>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Operate and optimize</a:t>
            </a:r>
          </a:p>
        </p:txBody>
      </p:sp>
      <p:grpSp>
        <p:nvGrpSpPr>
          <p:cNvPr id="104" name="Group 103">
            <a:extLst>
              <a:ext uri="{FF2B5EF4-FFF2-40B4-BE49-F238E27FC236}">
                <a16:creationId xmlns:a16="http://schemas.microsoft.com/office/drawing/2014/main" id="{16C03334-A156-4604-ABFE-3A387CB42BA4}"/>
              </a:ext>
            </a:extLst>
          </p:cNvPr>
          <p:cNvGrpSpPr/>
          <p:nvPr/>
        </p:nvGrpSpPr>
        <p:grpSpPr>
          <a:xfrm>
            <a:off x="8302625" y="5524410"/>
            <a:ext cx="1788410" cy="105615"/>
            <a:chOff x="333497" y="1926331"/>
            <a:chExt cx="2600203" cy="153556"/>
          </a:xfrm>
        </p:grpSpPr>
        <p:cxnSp>
          <p:nvCxnSpPr>
            <p:cNvPr id="117" name="Straight Connector 116">
              <a:extLst>
                <a:ext uri="{FF2B5EF4-FFF2-40B4-BE49-F238E27FC236}">
                  <a16:creationId xmlns:a16="http://schemas.microsoft.com/office/drawing/2014/main" id="{EFF603A5-985B-490A-80D0-08BDA4415007}"/>
                </a:ext>
              </a:extLst>
            </p:cNvPr>
            <p:cNvCxnSpPr>
              <a:cxnSpLocks/>
            </p:cNvCxnSpPr>
            <p:nvPr/>
          </p:nvCxnSpPr>
          <p:spPr>
            <a:xfrm>
              <a:off x="333497" y="2003110"/>
              <a:ext cx="260020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529A9DED-7ADE-4E3F-B390-C014731094DD}"/>
              </a:ext>
            </a:extLst>
          </p:cNvPr>
          <p:cNvGrpSpPr/>
          <p:nvPr/>
        </p:nvGrpSpPr>
        <p:grpSpPr>
          <a:xfrm flipH="1">
            <a:off x="3491601" y="5524410"/>
            <a:ext cx="1162029" cy="105615"/>
            <a:chOff x="1244203" y="1926331"/>
            <a:chExt cx="1689497" cy="153556"/>
          </a:xfrm>
        </p:grpSpPr>
        <p:cxnSp>
          <p:nvCxnSpPr>
            <p:cNvPr id="124" name="Straight Connector 123">
              <a:extLst>
                <a:ext uri="{FF2B5EF4-FFF2-40B4-BE49-F238E27FC236}">
                  <a16:creationId xmlns:a16="http://schemas.microsoft.com/office/drawing/2014/main" id="{A5F9B9A9-733D-469C-A1AE-B397F8F158C9}"/>
                </a:ext>
              </a:extLst>
            </p:cNvPr>
            <p:cNvCxnSpPr>
              <a:cxnSpLocks/>
            </p:cNvCxnSpPr>
            <p:nvPr/>
          </p:nvCxnSpPr>
          <p:spPr>
            <a:xfrm>
              <a:off x="1244203" y="2003110"/>
              <a:ext cx="1689497"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Lst>
          </p:cNvPr>
          <p:cNvCxnSpPr>
            <a:cxnSpLocks/>
          </p:cNvCxnSpPr>
          <p:nvPr/>
        </p:nvCxnSpPr>
        <p:spPr>
          <a:xfrm flipV="1">
            <a:off x="5786350" y="5577217"/>
            <a:ext cx="1345137" cy="1"/>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0" name="Group 129" descr="government">
            <a:extLst>
              <a:ext uri="{FF2B5EF4-FFF2-40B4-BE49-F238E27FC236}">
                <a16:creationId xmlns:a16="http://schemas.microsoft.com/office/drawing/2014/main" id="{A1EC1791-4C01-4B26-80D6-AF454C6DF5E7}"/>
              </a:ext>
            </a:extLst>
          </p:cNvPr>
          <p:cNvGrpSpPr/>
          <p:nvPr/>
        </p:nvGrpSpPr>
        <p:grpSpPr>
          <a:xfrm>
            <a:off x="4912849" y="4866593"/>
            <a:ext cx="439707" cy="448064"/>
            <a:chOff x="5845334" y="4295775"/>
            <a:chExt cx="584835" cy="595951"/>
          </a:xfrm>
        </p:grpSpPr>
        <p:sp>
          <p:nvSpPr>
            <p:cNvPr id="131" name="Freeform 5">
              <a:extLst>
                <a:ext uri="{FF2B5EF4-FFF2-40B4-BE49-F238E27FC236}">
                  <a16:creationId xmlns:a16="http://schemas.microsoft.com/office/drawing/2014/main" id="{E9B70CC2-9E84-4B44-B4EF-B867C1B03696}"/>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CD768795-A513-4FBD-B1A3-FC06C8926C0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5" name="Group 164" descr="test">
            <a:extLst>
              <a:ext uri="{FF2B5EF4-FFF2-40B4-BE49-F238E27FC236}">
                <a16:creationId xmlns:a16="http://schemas.microsoft.com/office/drawing/2014/main" id="{9BDB41E0-CC9F-424D-BA44-8576344ACC76}"/>
              </a:ext>
            </a:extLst>
          </p:cNvPr>
          <p:cNvGrpSpPr/>
          <p:nvPr/>
        </p:nvGrpSpPr>
        <p:grpSpPr>
          <a:xfrm>
            <a:off x="7488163" y="4925802"/>
            <a:ext cx="388863" cy="388855"/>
            <a:chOff x="4486289" y="2163470"/>
            <a:chExt cx="406192" cy="406193"/>
          </a:xfrm>
        </p:grpSpPr>
        <p:sp>
          <p:nvSpPr>
            <p:cNvPr id="183" name="Rectangle 251">
              <a:extLst>
                <a:ext uri="{FF2B5EF4-FFF2-40B4-BE49-F238E27FC236}">
                  <a16:creationId xmlns:a16="http://schemas.microsoft.com/office/drawing/2014/main" id="{453F4DB3-484D-4391-BE42-BB2A87A4DA1C}"/>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Rectangle 252">
              <a:extLst>
                <a:ext uri="{FF2B5EF4-FFF2-40B4-BE49-F238E27FC236}">
                  <a16:creationId xmlns:a16="http://schemas.microsoft.com/office/drawing/2014/main" id="{1D7B1356-0649-4835-8773-4FE6DF11A12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Rectangle 253">
              <a:extLst>
                <a:ext uri="{FF2B5EF4-FFF2-40B4-BE49-F238E27FC236}">
                  <a16:creationId xmlns:a16="http://schemas.microsoft.com/office/drawing/2014/main" id="{4AA6F4A3-8D19-475C-A543-625C78A6DDFD}"/>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Rectangle 254">
              <a:extLst>
                <a:ext uri="{FF2B5EF4-FFF2-40B4-BE49-F238E27FC236}">
                  <a16:creationId xmlns:a16="http://schemas.microsoft.com/office/drawing/2014/main" id="{4101D593-C4A5-499C-9298-6C9F55F8E745}"/>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7" name="Rectangle 255">
              <a:extLst>
                <a:ext uri="{FF2B5EF4-FFF2-40B4-BE49-F238E27FC236}">
                  <a16:creationId xmlns:a16="http://schemas.microsoft.com/office/drawing/2014/main" id="{89C24EB5-8C75-4264-8241-BF36CAD9865D}"/>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8" name="Rectangle 256">
              <a:extLst>
                <a:ext uri="{FF2B5EF4-FFF2-40B4-BE49-F238E27FC236}">
                  <a16:creationId xmlns:a16="http://schemas.microsoft.com/office/drawing/2014/main" id="{73D2B938-070B-41C8-AFF1-5ABBF43BCE4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Rectangle 257">
              <a:extLst>
                <a:ext uri="{FF2B5EF4-FFF2-40B4-BE49-F238E27FC236}">
                  <a16:creationId xmlns:a16="http://schemas.microsoft.com/office/drawing/2014/main" id="{4AF718D0-FE92-4B9F-867E-A7262026B865}"/>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Rectangle 258">
              <a:extLst>
                <a:ext uri="{FF2B5EF4-FFF2-40B4-BE49-F238E27FC236}">
                  <a16:creationId xmlns:a16="http://schemas.microsoft.com/office/drawing/2014/main" id="{D63C6DBE-A801-453A-A3F8-CA9EE9FCEF38}"/>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1" name="Rectangle 259">
              <a:extLst>
                <a:ext uri="{FF2B5EF4-FFF2-40B4-BE49-F238E27FC236}">
                  <a16:creationId xmlns:a16="http://schemas.microsoft.com/office/drawing/2014/main" id="{E08E3CD5-1BF3-4905-B694-D660BDC9DD9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2" name="Rectangle 260">
              <a:extLst>
                <a:ext uri="{FF2B5EF4-FFF2-40B4-BE49-F238E27FC236}">
                  <a16:creationId xmlns:a16="http://schemas.microsoft.com/office/drawing/2014/main" id="{24248398-2B2F-4FD0-8A3F-88901BDA96CC}"/>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Rectangle 261">
              <a:extLst>
                <a:ext uri="{FF2B5EF4-FFF2-40B4-BE49-F238E27FC236}">
                  <a16:creationId xmlns:a16="http://schemas.microsoft.com/office/drawing/2014/main" id="{0CB161A7-4C48-441E-8EB6-CA170FCE874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Rectangle 262">
              <a:extLst>
                <a:ext uri="{FF2B5EF4-FFF2-40B4-BE49-F238E27FC236}">
                  <a16:creationId xmlns:a16="http://schemas.microsoft.com/office/drawing/2014/main" id="{75F0A2B5-3CC0-4828-B0F3-CD35ABE1F027}"/>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5" name="Rectangle 263">
              <a:extLst>
                <a:ext uri="{FF2B5EF4-FFF2-40B4-BE49-F238E27FC236}">
                  <a16:creationId xmlns:a16="http://schemas.microsoft.com/office/drawing/2014/main" id="{864678BB-3E2D-401F-B2C6-1CF388289C13}"/>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6" name="Rectangle 264">
              <a:extLst>
                <a:ext uri="{FF2B5EF4-FFF2-40B4-BE49-F238E27FC236}">
                  <a16:creationId xmlns:a16="http://schemas.microsoft.com/office/drawing/2014/main" id="{F8F3C76F-91A7-4133-8FAB-8C9BE8590B2A}"/>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7" name="Rectangle 265">
              <a:extLst>
                <a:ext uri="{FF2B5EF4-FFF2-40B4-BE49-F238E27FC236}">
                  <a16:creationId xmlns:a16="http://schemas.microsoft.com/office/drawing/2014/main" id="{A15F88CA-C661-4362-A055-E3F6F044B8E7}"/>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8" name="Rectangle 266">
              <a:extLst>
                <a:ext uri="{FF2B5EF4-FFF2-40B4-BE49-F238E27FC236}">
                  <a16:creationId xmlns:a16="http://schemas.microsoft.com/office/drawing/2014/main" id="{FC840F43-0AE2-41E2-8BE8-EF008FDB675F}"/>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Rectangle 267">
              <a:extLst>
                <a:ext uri="{FF2B5EF4-FFF2-40B4-BE49-F238E27FC236}">
                  <a16:creationId xmlns:a16="http://schemas.microsoft.com/office/drawing/2014/main" id="{204B927C-E2C8-493B-B25A-B940222EF232}"/>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Rectangle 268">
              <a:extLst>
                <a:ext uri="{FF2B5EF4-FFF2-40B4-BE49-F238E27FC236}">
                  <a16:creationId xmlns:a16="http://schemas.microsoft.com/office/drawing/2014/main" id="{5DF6DA3F-4CBA-4E40-9D3E-7BD522B6A11D}"/>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Rectangle 269">
              <a:extLst>
                <a:ext uri="{FF2B5EF4-FFF2-40B4-BE49-F238E27FC236}">
                  <a16:creationId xmlns:a16="http://schemas.microsoft.com/office/drawing/2014/main" id="{9FC5B72A-4CD8-495D-B38D-56DBB2759E3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Rectangle 270">
              <a:extLst>
                <a:ext uri="{FF2B5EF4-FFF2-40B4-BE49-F238E27FC236}">
                  <a16:creationId xmlns:a16="http://schemas.microsoft.com/office/drawing/2014/main" id="{37153F2F-58AD-49E8-A422-D4B42C4A9FBF}"/>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Rectangle 271">
              <a:extLst>
                <a:ext uri="{FF2B5EF4-FFF2-40B4-BE49-F238E27FC236}">
                  <a16:creationId xmlns:a16="http://schemas.microsoft.com/office/drawing/2014/main" id="{BD0A96C3-67E3-4F29-A3BE-B459D0F83174}"/>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Rectangle 272">
              <a:extLst>
                <a:ext uri="{FF2B5EF4-FFF2-40B4-BE49-F238E27FC236}">
                  <a16:creationId xmlns:a16="http://schemas.microsoft.com/office/drawing/2014/main" id="{4A05017E-95AB-4B21-A197-3E64A68FAF94}"/>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Rectangle 273">
              <a:extLst>
                <a:ext uri="{FF2B5EF4-FFF2-40B4-BE49-F238E27FC236}">
                  <a16:creationId xmlns:a16="http://schemas.microsoft.com/office/drawing/2014/main" id="{BC97E1BC-319D-4E78-AFBC-60906B6E7C50}"/>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Rectangle 274">
              <a:extLst>
                <a:ext uri="{FF2B5EF4-FFF2-40B4-BE49-F238E27FC236}">
                  <a16:creationId xmlns:a16="http://schemas.microsoft.com/office/drawing/2014/main" id="{0278F770-055C-4E88-A7F9-B406C298380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7" name="Rectangle 275">
              <a:extLst>
                <a:ext uri="{FF2B5EF4-FFF2-40B4-BE49-F238E27FC236}">
                  <a16:creationId xmlns:a16="http://schemas.microsoft.com/office/drawing/2014/main" id="{7A6BF3A5-08EF-4251-880E-C672A68A7619}"/>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8" name="Rectangle 276">
              <a:extLst>
                <a:ext uri="{FF2B5EF4-FFF2-40B4-BE49-F238E27FC236}">
                  <a16:creationId xmlns:a16="http://schemas.microsoft.com/office/drawing/2014/main" id="{47EDB877-47EA-4714-BAFC-065A329AA59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Rectangle 277">
              <a:extLst>
                <a:ext uri="{FF2B5EF4-FFF2-40B4-BE49-F238E27FC236}">
                  <a16:creationId xmlns:a16="http://schemas.microsoft.com/office/drawing/2014/main" id="{C5724E51-6AFE-4165-9543-B05D4E22428E}"/>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Rectangle 278">
              <a:extLst>
                <a:ext uri="{FF2B5EF4-FFF2-40B4-BE49-F238E27FC236}">
                  <a16:creationId xmlns:a16="http://schemas.microsoft.com/office/drawing/2014/main" id="{E698E769-EE3D-477E-B093-2C386291118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Rectangle 279">
              <a:extLst>
                <a:ext uri="{FF2B5EF4-FFF2-40B4-BE49-F238E27FC236}">
                  <a16:creationId xmlns:a16="http://schemas.microsoft.com/office/drawing/2014/main" id="{E1865778-004B-4547-9D07-054566FD66A7}"/>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Rectangle 280">
              <a:extLst>
                <a:ext uri="{FF2B5EF4-FFF2-40B4-BE49-F238E27FC236}">
                  <a16:creationId xmlns:a16="http://schemas.microsoft.com/office/drawing/2014/main" id="{5430C72C-EE80-4D36-BCF8-AE4A3D3B4BA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3" name="Rectangle 281">
              <a:extLst>
                <a:ext uri="{FF2B5EF4-FFF2-40B4-BE49-F238E27FC236}">
                  <a16:creationId xmlns:a16="http://schemas.microsoft.com/office/drawing/2014/main" id="{CDCAD69D-E644-4B73-A514-498FCA5B4292}"/>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14" name="Rectangle 213">
            <a:extLst>
              <a:ext uri="{FF2B5EF4-FFF2-40B4-BE49-F238E27FC236}">
                <a16:creationId xmlns:a16="http://schemas.microsoft.com/office/drawing/2014/main" id="{1AF8714C-DA0B-4B6B-8924-92D2874AB288}"/>
              </a:ext>
            </a:extLst>
          </p:cNvPr>
          <p:cNvSpPr/>
          <p:nvPr/>
        </p:nvSpPr>
        <p:spPr bwMode="auto">
          <a:xfrm>
            <a:off x="427038" y="3090627"/>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Define business justification and </a:t>
            </a:r>
            <a:b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b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expected outcomes </a:t>
            </a:r>
            <a:endParaRPr kumimoji="0" lang="en-US" sz="1600" b="0" i="0" u="none" strike="noStrike" kern="1200" cap="none" spc="0" normalizeH="0" baseline="0" noProof="0" dirty="0">
              <a:ln>
                <a:noFill/>
              </a:ln>
              <a:solidFill>
                <a:srgbClr val="000000"/>
              </a:solidFill>
              <a:effectLst/>
              <a:uLnTx/>
              <a:uFillTx/>
              <a:latin typeface="Segoe"/>
              <a:ea typeface="Segoe UI Black"/>
              <a:cs typeface="Calibri" panose="020F0502020204030204"/>
            </a:endParaRPr>
          </a:p>
        </p:txBody>
      </p:sp>
      <p:sp>
        <p:nvSpPr>
          <p:cNvPr id="215" name="Rectangle 214">
            <a:extLst>
              <a:ext uri="{FF2B5EF4-FFF2-40B4-BE49-F238E27FC236}">
                <a16:creationId xmlns:a16="http://schemas.microsoft.com/office/drawing/2014/main" id="{9F1F5B47-D8E4-4A00-970F-85C74753A148}"/>
              </a:ext>
            </a:extLst>
          </p:cNvPr>
          <p:cNvSpPr/>
          <p:nvPr/>
        </p:nvSpPr>
        <p:spPr bwMode="auto">
          <a:xfrm>
            <a:off x="3388417" y="3090627"/>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16" name="Rectangle 215">
            <a:extLst>
              <a:ext uri="{FF2B5EF4-FFF2-40B4-BE49-F238E27FC236}">
                <a16:creationId xmlns:a16="http://schemas.microsoft.com/office/drawing/2014/main" id="{1A2179C6-CF27-4119-825C-FC9A0B18C1DC}"/>
              </a:ext>
            </a:extLst>
          </p:cNvPr>
          <p:cNvSpPr/>
          <p:nvPr/>
        </p:nvSpPr>
        <p:spPr bwMode="auto">
          <a:xfrm>
            <a:off x="6218754" y="3090627"/>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chemeClr val="bg1"/>
              </a:solidFill>
              <a:effectLst/>
              <a:uLnTx/>
              <a:uFillTx/>
              <a:latin typeface="Segoe UI"/>
              <a:ea typeface="+mn-lt"/>
              <a:cs typeface="Segoe UI"/>
            </a:endParaRPr>
          </a:p>
        </p:txBody>
      </p:sp>
      <p:sp>
        <p:nvSpPr>
          <p:cNvPr id="217" name="Rectangle 216">
            <a:extLst>
              <a:ext uri="{FF2B5EF4-FFF2-40B4-BE49-F238E27FC236}">
                <a16:creationId xmlns:a16="http://schemas.microsoft.com/office/drawing/2014/main" id="{E93226F0-F1ED-4335-8864-72192C7E2B67}"/>
              </a:ext>
            </a:extLst>
          </p:cNvPr>
          <p:cNvSpPr/>
          <p:nvPr/>
        </p:nvSpPr>
        <p:spPr bwMode="auto">
          <a:xfrm>
            <a:off x="9322870" y="3090627"/>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Migrate</a:t>
            </a:r>
            <a:r>
              <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3CAE5473-3A14-4012-BCCD-7E4E8056FB19}"/>
              </a:ext>
            </a:extLst>
          </p:cNvPr>
          <p:cNvGrpSpPr/>
          <p:nvPr/>
        </p:nvGrpSpPr>
        <p:grpSpPr>
          <a:xfrm>
            <a:off x="2460192" y="3319407"/>
            <a:ext cx="810825" cy="106633"/>
            <a:chOff x="2460192" y="3319407"/>
            <a:chExt cx="810825" cy="106633"/>
          </a:xfrm>
        </p:grpSpPr>
        <p:cxnSp>
          <p:nvCxnSpPr>
            <p:cNvPr id="218" name="Straight Connector 217">
              <a:extLst>
                <a:ext uri="{FF2B5EF4-FFF2-40B4-BE49-F238E27FC236}">
                  <a16:creationId xmlns:a16="http://schemas.microsoft.com/office/drawing/2014/main" id="{A7138D02-D05A-4E6C-92F8-37B571AE2207}"/>
                </a:ext>
              </a:extLst>
            </p:cNvPr>
            <p:cNvCxnSpPr>
              <a:cxnSpLocks/>
              <a:endCxn id="219" idx="1"/>
            </p:cNvCxnSpPr>
            <p:nvPr/>
          </p:nvCxnSpPr>
          <p:spPr>
            <a:xfrm>
              <a:off x="2460192" y="3372724"/>
              <a:ext cx="810825"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9" name="Rectangle 34">
              <a:extLst>
                <a:ext uri="{FF2B5EF4-FFF2-40B4-BE49-F238E27FC236}">
                  <a16:creationId xmlns:a16="http://schemas.microsoft.com/office/drawing/2014/main" id="{027B4A9C-0A62-4697-AF39-F29432E9E60A}"/>
                </a:ext>
              </a:extLst>
            </p:cNvPr>
            <p:cNvSpPr/>
            <p:nvPr/>
          </p:nvSpPr>
          <p:spPr bwMode="auto">
            <a:xfrm rot="8100000">
              <a:off x="3143168"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1E8AFFB8-98A9-4573-8743-EF54677491D5}"/>
              </a:ext>
            </a:extLst>
          </p:cNvPr>
          <p:cNvGrpSpPr/>
          <p:nvPr/>
        </p:nvGrpSpPr>
        <p:grpSpPr>
          <a:xfrm>
            <a:off x="4054935" y="3319408"/>
            <a:ext cx="1720055" cy="106633"/>
            <a:chOff x="4054935" y="3319408"/>
            <a:chExt cx="1720055" cy="106633"/>
          </a:xfrm>
        </p:grpSpPr>
        <p:cxnSp>
          <p:nvCxnSpPr>
            <p:cNvPr id="220" name="Straight Connector 219">
              <a:extLst>
                <a:ext uri="{FF2B5EF4-FFF2-40B4-BE49-F238E27FC236}">
                  <a16:creationId xmlns:a16="http://schemas.microsoft.com/office/drawing/2014/main" id="{4B12FE2D-66D4-4645-822E-BBC46B586BB3}"/>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2455B93C-F20C-4B55-A77F-9AE07D3C7BC6}"/>
              </a:ext>
            </a:extLst>
          </p:cNvPr>
          <p:cNvGrpSpPr/>
          <p:nvPr/>
        </p:nvGrpSpPr>
        <p:grpSpPr>
          <a:xfrm>
            <a:off x="7409415" y="3319408"/>
            <a:ext cx="1634612" cy="106633"/>
            <a:chOff x="7409415" y="3319408"/>
            <a:chExt cx="1634612" cy="106633"/>
          </a:xfrm>
        </p:grpSpPr>
        <p:cxnSp>
          <p:nvCxnSpPr>
            <p:cNvPr id="222" name="Straight Connector 221">
              <a:extLst>
                <a:ext uri="{FF2B5EF4-FFF2-40B4-BE49-F238E27FC236}">
                  <a16:creationId xmlns:a16="http://schemas.microsoft.com/office/drawing/2014/main" id="{0F56134F-3327-43C6-94A4-BF57364ECEC3}"/>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224" name="Group 223" descr="file, paper, sheet">
            <a:extLst>
              <a:ext uri="{FF2B5EF4-FFF2-40B4-BE49-F238E27FC236}">
                <a16:creationId xmlns:a16="http://schemas.microsoft.com/office/drawing/2014/main" id="{C4D0BE2D-F269-4415-87CB-1D90A73BD730}"/>
              </a:ext>
            </a:extLst>
          </p:cNvPr>
          <p:cNvGrpSpPr/>
          <p:nvPr/>
        </p:nvGrpSpPr>
        <p:grpSpPr>
          <a:xfrm>
            <a:off x="3633451" y="2671775"/>
            <a:ext cx="337935" cy="418851"/>
            <a:chOff x="8018464" y="4649789"/>
            <a:chExt cx="225425" cy="279400"/>
          </a:xfrm>
        </p:grpSpPr>
        <p:sp>
          <p:nvSpPr>
            <p:cNvPr id="225" name="Freeform 88">
              <a:extLst>
                <a:ext uri="{FF2B5EF4-FFF2-40B4-BE49-F238E27FC236}">
                  <a16:creationId xmlns:a16="http://schemas.microsoft.com/office/drawing/2014/main" id="{9090A10B-6193-4BF8-8476-D770A774EDBF}"/>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6" name="Freeform 89">
              <a:extLst>
                <a:ext uri="{FF2B5EF4-FFF2-40B4-BE49-F238E27FC236}">
                  <a16:creationId xmlns:a16="http://schemas.microsoft.com/office/drawing/2014/main" id="{C1178AD2-E8D5-4806-ABEA-2CC2F7F5350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7" name="Line 90">
              <a:extLst>
                <a:ext uri="{FF2B5EF4-FFF2-40B4-BE49-F238E27FC236}">
                  <a16:creationId xmlns:a16="http://schemas.microsoft.com/office/drawing/2014/main" id="{D71D1268-FF75-4ACA-870E-26C9F33440C8}"/>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8" name="Line 91">
              <a:extLst>
                <a:ext uri="{FF2B5EF4-FFF2-40B4-BE49-F238E27FC236}">
                  <a16:creationId xmlns:a16="http://schemas.microsoft.com/office/drawing/2014/main" id="{B82738C3-1753-4AFF-BC4B-911EB5EA75B5}"/>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29" name="Group 152" descr="check, approve">
            <a:extLst>
              <a:ext uri="{FF2B5EF4-FFF2-40B4-BE49-F238E27FC236}">
                <a16:creationId xmlns:a16="http://schemas.microsoft.com/office/drawing/2014/main" id="{75DC2AD4-5D4A-4C66-920F-C5E50BFB12B7}"/>
              </a:ext>
            </a:extLst>
          </p:cNvPr>
          <p:cNvGrpSpPr>
            <a:grpSpLocks noChangeAspect="1"/>
          </p:cNvGrpSpPr>
          <p:nvPr/>
        </p:nvGrpSpPr>
        <p:grpSpPr bwMode="auto">
          <a:xfrm>
            <a:off x="6358428" y="2639952"/>
            <a:ext cx="477541" cy="475887"/>
            <a:chOff x="4560" y="2506"/>
            <a:chExt cx="289" cy="288"/>
          </a:xfrm>
        </p:grpSpPr>
        <p:sp>
          <p:nvSpPr>
            <p:cNvPr id="230" name="AutoShape 151">
              <a:extLst>
                <a:ext uri="{FF2B5EF4-FFF2-40B4-BE49-F238E27FC236}">
                  <a16:creationId xmlns:a16="http://schemas.microsoft.com/office/drawing/2014/main" id="{3125C1AE-68F8-4C8F-9F3B-45558688345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Oval 153">
              <a:extLst>
                <a:ext uri="{FF2B5EF4-FFF2-40B4-BE49-F238E27FC236}">
                  <a16:creationId xmlns:a16="http://schemas.microsoft.com/office/drawing/2014/main" id="{9C1ADD05-C62A-43B6-8026-DCA813F9394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154">
              <a:extLst>
                <a:ext uri="{FF2B5EF4-FFF2-40B4-BE49-F238E27FC236}">
                  <a16:creationId xmlns:a16="http://schemas.microsoft.com/office/drawing/2014/main" id="{D7D352D5-B063-458B-BE3D-2C2F7464362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155">
              <a:extLst>
                <a:ext uri="{FF2B5EF4-FFF2-40B4-BE49-F238E27FC236}">
                  <a16:creationId xmlns:a16="http://schemas.microsoft.com/office/drawing/2014/main" id="{2DE76BC6-F3FE-451B-A56F-AADEE484277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156">
              <a:extLst>
                <a:ext uri="{FF2B5EF4-FFF2-40B4-BE49-F238E27FC236}">
                  <a16:creationId xmlns:a16="http://schemas.microsoft.com/office/drawing/2014/main" id="{96EBE8DB-EF9B-41B3-B4DE-B3D9C26B78E0}"/>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157">
              <a:extLst>
                <a:ext uri="{FF2B5EF4-FFF2-40B4-BE49-F238E27FC236}">
                  <a16:creationId xmlns:a16="http://schemas.microsoft.com/office/drawing/2014/main" id="{AB451BEC-E5A2-4D0B-98CA-E900505D4C6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158">
              <a:extLst>
                <a:ext uri="{FF2B5EF4-FFF2-40B4-BE49-F238E27FC236}">
                  <a16:creationId xmlns:a16="http://schemas.microsoft.com/office/drawing/2014/main" id="{008E3E85-0664-4A47-B4B1-797050925BDE}"/>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159">
              <a:extLst>
                <a:ext uri="{FF2B5EF4-FFF2-40B4-BE49-F238E27FC236}">
                  <a16:creationId xmlns:a16="http://schemas.microsoft.com/office/drawing/2014/main" id="{D8B002E9-C3F9-4174-807D-7662F3572D3C}"/>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160">
              <a:extLst>
                <a:ext uri="{FF2B5EF4-FFF2-40B4-BE49-F238E27FC236}">
                  <a16:creationId xmlns:a16="http://schemas.microsoft.com/office/drawing/2014/main" id="{037BEC80-04CA-46C0-9FE3-85D255AC90A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161">
              <a:extLst>
                <a:ext uri="{FF2B5EF4-FFF2-40B4-BE49-F238E27FC236}">
                  <a16:creationId xmlns:a16="http://schemas.microsoft.com/office/drawing/2014/main" id="{009BCC5E-B869-4CD2-AD07-8B83A6CCA096}"/>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0" name="Freeform 162">
              <a:extLst>
                <a:ext uri="{FF2B5EF4-FFF2-40B4-BE49-F238E27FC236}">
                  <a16:creationId xmlns:a16="http://schemas.microsoft.com/office/drawing/2014/main" id="{94F1DB97-8B51-4207-AB18-F6AC6A9ABE9C}"/>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1" name="Graphic 397" descr="deposit, pricing import">
            <a:extLst>
              <a:ext uri="{FF2B5EF4-FFF2-40B4-BE49-F238E27FC236}">
                <a16:creationId xmlns:a16="http://schemas.microsoft.com/office/drawing/2014/main" id="{C51FAC31-0668-4A8B-846A-EB82D4654602}"/>
              </a:ext>
            </a:extLst>
          </p:cNvPr>
          <p:cNvGrpSpPr/>
          <p:nvPr/>
        </p:nvGrpSpPr>
        <p:grpSpPr>
          <a:xfrm>
            <a:off x="9496788" y="2675766"/>
            <a:ext cx="406581" cy="406860"/>
            <a:chOff x="1698211" y="3041569"/>
            <a:chExt cx="417847" cy="418136"/>
          </a:xfrm>
        </p:grpSpPr>
        <p:sp>
          <p:nvSpPr>
            <p:cNvPr id="242" name="Freeform: Shape 241">
              <a:extLst>
                <a:ext uri="{FF2B5EF4-FFF2-40B4-BE49-F238E27FC236}">
                  <a16:creationId xmlns:a16="http://schemas.microsoft.com/office/drawing/2014/main" id="{6660D93A-CD94-4AA6-81AC-07D717103FA5}"/>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1EC21C6D-8732-4094-A77D-A029F6AC6A4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42E5EFFA-8584-4D63-99EB-D96CC4DCC80A}"/>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B84ED82B-FB94-4DE7-9237-4D937E9179C3}"/>
              </a:ext>
            </a:extLst>
          </p:cNvPr>
          <p:cNvGrpSpPr/>
          <p:nvPr/>
        </p:nvGrpSpPr>
        <p:grpSpPr>
          <a:xfrm>
            <a:off x="518156" y="2702608"/>
            <a:ext cx="597211" cy="418850"/>
            <a:chOff x="14373741" y="5761210"/>
            <a:chExt cx="463775" cy="325266"/>
          </a:xfrm>
        </p:grpSpPr>
        <p:sp>
          <p:nvSpPr>
            <p:cNvPr id="246" name="Rectangle 932">
              <a:extLst>
                <a:ext uri="{FF2B5EF4-FFF2-40B4-BE49-F238E27FC236}">
                  <a16:creationId xmlns:a16="http://schemas.microsoft.com/office/drawing/2014/main" id="{7240D3E9-0FB3-45AB-BB50-13E7D43C3BD9}"/>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933">
              <a:extLst>
                <a:ext uri="{FF2B5EF4-FFF2-40B4-BE49-F238E27FC236}">
                  <a16:creationId xmlns:a16="http://schemas.microsoft.com/office/drawing/2014/main" id="{C24CE083-9F06-408B-A945-DECA8A4238E9}"/>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Freeform 934">
              <a:extLst>
                <a:ext uri="{FF2B5EF4-FFF2-40B4-BE49-F238E27FC236}">
                  <a16:creationId xmlns:a16="http://schemas.microsoft.com/office/drawing/2014/main" id="{1835BB69-12F5-4B7B-B60F-640C71842D8F}"/>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Rectangle 935">
              <a:extLst>
                <a:ext uri="{FF2B5EF4-FFF2-40B4-BE49-F238E27FC236}">
                  <a16:creationId xmlns:a16="http://schemas.microsoft.com/office/drawing/2014/main" id="{816E3CC3-7DF8-4848-A39B-8998A7D6EF07}"/>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0" name="Rectangle 936">
              <a:extLst>
                <a:ext uri="{FF2B5EF4-FFF2-40B4-BE49-F238E27FC236}">
                  <a16:creationId xmlns:a16="http://schemas.microsoft.com/office/drawing/2014/main" id="{2440C2C3-38E0-4A88-8F46-C73BEEFD4996}"/>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1" name="Rectangle 937">
              <a:extLst>
                <a:ext uri="{FF2B5EF4-FFF2-40B4-BE49-F238E27FC236}">
                  <a16:creationId xmlns:a16="http://schemas.microsoft.com/office/drawing/2014/main" id="{864DB539-DC4B-464A-85CD-53E3A62BF646}"/>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2" name="Oval 938">
              <a:extLst>
                <a:ext uri="{FF2B5EF4-FFF2-40B4-BE49-F238E27FC236}">
                  <a16:creationId xmlns:a16="http://schemas.microsoft.com/office/drawing/2014/main" id="{2948D0B1-4CE1-489D-917E-4B9D03BDAFB5}"/>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Rectangle 939">
              <a:extLst>
                <a:ext uri="{FF2B5EF4-FFF2-40B4-BE49-F238E27FC236}">
                  <a16:creationId xmlns:a16="http://schemas.microsoft.com/office/drawing/2014/main" id="{8E16948C-5475-4866-A24F-6225FE3F3A11}"/>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4" name="Oval 940">
              <a:extLst>
                <a:ext uri="{FF2B5EF4-FFF2-40B4-BE49-F238E27FC236}">
                  <a16:creationId xmlns:a16="http://schemas.microsoft.com/office/drawing/2014/main" id="{933B776D-675C-4AA2-B4BA-548851BD420D}"/>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5" name="Oval 941">
              <a:extLst>
                <a:ext uri="{FF2B5EF4-FFF2-40B4-BE49-F238E27FC236}">
                  <a16:creationId xmlns:a16="http://schemas.microsoft.com/office/drawing/2014/main" id="{3FBAD95D-2E5A-4D26-8290-FA3288572FC0}"/>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6" name="Oval 942">
              <a:extLst>
                <a:ext uri="{FF2B5EF4-FFF2-40B4-BE49-F238E27FC236}">
                  <a16:creationId xmlns:a16="http://schemas.microsoft.com/office/drawing/2014/main" id="{8CAB135D-8F61-4562-8F67-F184137E31B7}"/>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7" name="Rectangle 943">
              <a:extLst>
                <a:ext uri="{FF2B5EF4-FFF2-40B4-BE49-F238E27FC236}">
                  <a16:creationId xmlns:a16="http://schemas.microsoft.com/office/drawing/2014/main" id="{1CE6D11F-D9D1-4CCE-87AB-4A8D84F45D3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8" name="Rectangle 944" descr="component solutions">
              <a:extLst>
                <a:ext uri="{FF2B5EF4-FFF2-40B4-BE49-F238E27FC236}">
                  <a16:creationId xmlns:a16="http://schemas.microsoft.com/office/drawing/2014/main" id="{28C5C753-3439-4C3B-B76D-96A0A1D46BDF}"/>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9" name="Freeform 945">
              <a:extLst>
                <a:ext uri="{FF2B5EF4-FFF2-40B4-BE49-F238E27FC236}">
                  <a16:creationId xmlns:a16="http://schemas.microsoft.com/office/drawing/2014/main" id="{56202935-0EC5-40C6-9FB6-9EE23E41EDE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0" name="Freeform 946">
              <a:extLst>
                <a:ext uri="{FF2B5EF4-FFF2-40B4-BE49-F238E27FC236}">
                  <a16:creationId xmlns:a16="http://schemas.microsoft.com/office/drawing/2014/main" id="{327037ED-F0C9-4640-BF96-AD460D8BD49E}"/>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1" name="Freeform 947">
              <a:extLst>
                <a:ext uri="{FF2B5EF4-FFF2-40B4-BE49-F238E27FC236}">
                  <a16:creationId xmlns:a16="http://schemas.microsoft.com/office/drawing/2014/main" id="{D5127FDA-F018-4836-AD07-930DFBD583F1}"/>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500"/>
                                        <p:tgtEl>
                                          <p:spTgt spid="2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animEffect transition="in" filter="fade">
                                      <p:cBhvr>
                                        <p:cTn id="21" dur="500"/>
                                        <p:tgtEl>
                                          <p:spTgt spid="21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500"/>
                                        <p:tgtEl>
                                          <p:spTgt spid="2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25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6"/>
                                        </p:tgtEl>
                                        <p:attrNameLst>
                                          <p:attrName>style.visibility</p:attrName>
                                        </p:attrNameLst>
                                      </p:cBhvr>
                                      <p:to>
                                        <p:strVal val="visible"/>
                                      </p:to>
                                    </p:set>
                                    <p:animEffect transition="in" filter="fade">
                                      <p:cBhvr>
                                        <p:cTn id="35" dur="500"/>
                                        <p:tgtEl>
                                          <p:spTgt spid="216"/>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241"/>
                                        </p:tgtEl>
                                        <p:attrNameLst>
                                          <p:attrName>style.visibility</p:attrName>
                                        </p:attrNameLst>
                                      </p:cBhvr>
                                      <p:to>
                                        <p:strVal val="visible"/>
                                      </p:to>
                                    </p:set>
                                    <p:animEffect transition="in" filter="fade">
                                      <p:cBhvr>
                                        <p:cTn id="43" dur="500"/>
                                        <p:tgtEl>
                                          <p:spTgt spid="2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7"/>
                                        </p:tgtEl>
                                        <p:attrNameLst>
                                          <p:attrName>style.visibility</p:attrName>
                                        </p:attrNameLst>
                                      </p:cBhvr>
                                      <p:to>
                                        <p:strVal val="visible"/>
                                      </p:to>
                                    </p:set>
                                    <p:animEffect transition="in" filter="fade">
                                      <p:cBhvr>
                                        <p:cTn id="46" dur="500"/>
                                        <p:tgtEl>
                                          <p:spTgt spid="217"/>
                                        </p:tgtEl>
                                      </p:cBhvr>
                                    </p:animEffect>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130"/>
                                        </p:tgtEl>
                                        <p:attrNameLst>
                                          <p:attrName>style.visibility</p:attrName>
                                        </p:attrNameLst>
                                      </p:cBhvr>
                                      <p:to>
                                        <p:strVal val="visible"/>
                                      </p:to>
                                    </p:set>
                                    <p:animEffect transition="in" filter="fade">
                                      <p:cBhvr>
                                        <p:cTn id="50" dur="500"/>
                                        <p:tgtEl>
                                          <p:spTgt spid="1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0" presetClass="entr" presetSubtype="0" fill="hold" nodeType="withEffect">
                                  <p:stCondLst>
                                    <p:cond delay="0"/>
                                  </p:stCondLst>
                                  <p:childTnLst>
                                    <p:set>
                                      <p:cBhvr>
                                        <p:cTn id="58" dur="1" fill="hold">
                                          <p:stCondLst>
                                            <p:cond delay="0"/>
                                          </p:stCondLst>
                                        </p:cTn>
                                        <p:tgtEl>
                                          <p:spTgt spid="165"/>
                                        </p:tgtEl>
                                        <p:attrNameLst>
                                          <p:attrName>style.visibility</p:attrName>
                                        </p:attrNameLst>
                                      </p:cBhvr>
                                      <p:to>
                                        <p:strVal val="visible"/>
                                      </p:to>
                                    </p:set>
                                    <p:animEffect transition="in" filter="fade">
                                      <p:cBhvr>
                                        <p:cTn id="59" dur="500"/>
                                        <p:tgtEl>
                                          <p:spTgt spid="165"/>
                                        </p:tgtEl>
                                      </p:cBhvr>
                                    </p:animEffect>
                                  </p:childTnLst>
                                </p:cTn>
                              </p:par>
                            </p:childTnLst>
                          </p:cTn>
                        </p:par>
                        <p:par>
                          <p:cTn id="60" fill="hold">
                            <p:stCondLst>
                              <p:cond delay="4000"/>
                            </p:stCondLst>
                            <p:childTnLst>
                              <p:par>
                                <p:cTn id="61" presetID="16" presetClass="entr" presetSubtype="37" fill="hold" nodeType="afterEffect">
                                  <p:stCondLst>
                                    <p:cond delay="0"/>
                                  </p:stCondLst>
                                  <p:childTnLst>
                                    <p:set>
                                      <p:cBhvr>
                                        <p:cTn id="62" dur="1" fill="hold">
                                          <p:stCondLst>
                                            <p:cond delay="0"/>
                                          </p:stCondLst>
                                        </p:cTn>
                                        <p:tgtEl>
                                          <p:spTgt spid="126"/>
                                        </p:tgtEl>
                                        <p:attrNameLst>
                                          <p:attrName>style.visibility</p:attrName>
                                        </p:attrNameLst>
                                      </p:cBhvr>
                                      <p:to>
                                        <p:strVal val="visible"/>
                                      </p:to>
                                    </p:set>
                                    <p:animEffect transition="in" filter="barn(outVertical)">
                                      <p:cBhvr>
                                        <p:cTn id="63" dur="500"/>
                                        <p:tgtEl>
                                          <p:spTgt spid="126"/>
                                        </p:tgtEl>
                                      </p:cBhvr>
                                    </p:animEffect>
                                  </p:childTnLst>
                                </p:cTn>
                              </p:par>
                            </p:childTnLst>
                          </p:cTn>
                        </p:par>
                        <p:par>
                          <p:cTn id="64" fill="hold">
                            <p:stCondLst>
                              <p:cond delay="4500"/>
                            </p:stCondLst>
                            <p:childTnLst>
                              <p:par>
                                <p:cTn id="65" presetID="22" presetClass="entr" presetSubtype="2" fill="hold" nodeType="afterEffect">
                                  <p:stCondLst>
                                    <p:cond delay="0"/>
                                  </p:stCondLst>
                                  <p:childTnLst>
                                    <p:set>
                                      <p:cBhvr>
                                        <p:cTn id="66" dur="1" fill="hold">
                                          <p:stCondLst>
                                            <p:cond delay="0"/>
                                          </p:stCondLst>
                                        </p:cTn>
                                        <p:tgtEl>
                                          <p:spTgt spid="119"/>
                                        </p:tgtEl>
                                        <p:attrNameLst>
                                          <p:attrName>style.visibility</p:attrName>
                                        </p:attrNameLst>
                                      </p:cBhvr>
                                      <p:to>
                                        <p:strVal val="visible"/>
                                      </p:to>
                                    </p:set>
                                    <p:animEffect transition="in" filter="wipe(right)">
                                      <p:cBhvr>
                                        <p:cTn id="67" dur="500"/>
                                        <p:tgtEl>
                                          <p:spTgt spid="119"/>
                                        </p:tgtEl>
                                      </p:cBhvr>
                                    </p:animEffect>
                                  </p:childTnLst>
                                </p:cTn>
                              </p:par>
                              <p:par>
                                <p:cTn id="68" presetID="22" presetClass="entr" presetSubtype="8" fill="hold"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wipe(left)">
                                      <p:cBhvr>
                                        <p:cTn id="7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2" grpId="0"/>
      <p:bldP spid="103" grpId="0"/>
      <p:bldP spid="214" grpId="0"/>
      <p:bldP spid="215" grpId="0"/>
      <p:bldP spid="216" grpId="0"/>
      <p:bldP spid="2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5603524" cy="1793104"/>
          </a:xfrm>
        </p:spPr>
        <p:txBody>
          <a:bodyPr/>
          <a:lstStyle/>
          <a:p>
            <a:r>
              <a:rPr lang="en-US" sz="4000" dirty="0"/>
              <a:t>Landing zone development approach</a:t>
            </a:r>
          </a:p>
        </p:txBody>
      </p:sp>
    </p:spTree>
    <p:extLst>
      <p:ext uri="{BB962C8B-B14F-4D97-AF65-F5344CB8AC3E}">
        <p14:creationId xmlns:p14="http://schemas.microsoft.com/office/powerpoint/2010/main" val="36659443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4294967295"/>
          </p:nvPr>
        </p:nvSpPr>
        <p:spPr>
          <a:xfrm>
            <a:off x="4844016" y="1333500"/>
            <a:ext cx="6936858" cy="4333494"/>
          </a:xfrm>
        </p:spPr>
        <p:txBody>
          <a:bodyPr/>
          <a:lstStyle/>
          <a:p>
            <a:pPr marL="0" indent="0">
              <a:spcAft>
                <a:spcPts val="1200"/>
              </a:spcAft>
              <a:buNone/>
            </a:pPr>
            <a:r>
              <a:rPr lang="en-US" sz="2745" dirty="0">
                <a:solidFill>
                  <a:schemeClr val="tx2"/>
                </a:solidFill>
                <a:latin typeface="+mj-lt"/>
              </a:rPr>
              <a:t>Azure landing zones </a:t>
            </a:r>
            <a:r>
              <a:rPr lang="en-US" sz="2745" dirty="0"/>
              <a:t>help customers set up their Azure environment for scale, security, governance, networking, and identity. </a:t>
            </a:r>
          </a:p>
          <a:p>
            <a:pPr>
              <a:spcAft>
                <a:spcPts val="1200"/>
              </a:spcAft>
            </a:pPr>
            <a:endParaRPr lang="en-US" sz="2745" dirty="0"/>
          </a:p>
          <a:p>
            <a:pPr marL="0" indent="0">
              <a:spcAft>
                <a:spcPts val="1200"/>
              </a:spcAft>
              <a:buNone/>
            </a:pPr>
            <a:r>
              <a:rPr lang="en-US" sz="2745" dirty="0"/>
              <a:t>Azure landing zones:</a:t>
            </a:r>
          </a:p>
          <a:p>
            <a:pPr marL="457112" indent="-457112">
              <a:spcAft>
                <a:spcPts val="1200"/>
              </a:spcAft>
              <a:buClr>
                <a:schemeClr val="tx1"/>
              </a:buClr>
              <a:buFont typeface="Arial" panose="020B0604020202020204" pitchFamily="34" charset="0"/>
              <a:buChar char="•"/>
            </a:pPr>
            <a:r>
              <a:rPr lang="en-US" sz="2745" dirty="0"/>
              <a:t>Enable </a:t>
            </a:r>
            <a:r>
              <a:rPr lang="en-US" sz="2745" dirty="0">
                <a:solidFill>
                  <a:schemeClr val="tx2"/>
                </a:solidFill>
              </a:rPr>
              <a:t>migrations and net new apps</a:t>
            </a:r>
          </a:p>
          <a:p>
            <a:pPr marL="457112" indent="-457112">
              <a:spcAft>
                <a:spcPts val="1200"/>
              </a:spcAft>
              <a:buClr>
                <a:schemeClr val="tx1"/>
              </a:buClr>
              <a:buFont typeface="Arial" panose="020B0604020202020204" pitchFamily="34" charset="0"/>
              <a:buChar char="•"/>
            </a:pPr>
            <a:r>
              <a:rPr lang="en-US" sz="2745" dirty="0"/>
              <a:t>Consider </a:t>
            </a:r>
            <a:r>
              <a:rPr lang="en-US" sz="2745" dirty="0">
                <a:solidFill>
                  <a:schemeClr val="tx2"/>
                </a:solidFill>
              </a:rPr>
              <a:t>all platform resources </a:t>
            </a:r>
          </a:p>
          <a:p>
            <a:pPr marL="457112" indent="-457112">
              <a:spcAft>
                <a:spcPts val="1200"/>
              </a:spcAft>
              <a:buClr>
                <a:schemeClr val="tx1"/>
              </a:buClr>
              <a:buFont typeface="Arial" panose="020B0604020202020204" pitchFamily="34" charset="0"/>
              <a:buChar char="•"/>
            </a:pPr>
            <a:r>
              <a:rPr lang="en-US" sz="2745" dirty="0">
                <a:solidFill>
                  <a:schemeClr val="tx2"/>
                </a:solidFill>
              </a:rPr>
              <a:t>Don't differentiate between IaaS or PaaS</a:t>
            </a:r>
          </a:p>
        </p:txBody>
      </p:sp>
      <p:pic>
        <p:nvPicPr>
          <p:cNvPr id="7" name="Picture 6" descr="A picture containing object, clock&#10;&#10;Description automatically generated">
            <a:extLst>
              <a:ext uri="{FF2B5EF4-FFF2-40B4-BE49-F238E27FC236}">
                <a16:creationId xmlns:a16="http://schemas.microsoft.com/office/drawing/2014/main" id="{090778B3-3B68-4034-B8D8-DC762468DFE3}"/>
              </a:ext>
            </a:extLst>
          </p:cNvPr>
          <p:cNvPicPr>
            <a:picLocks noChangeAspect="1"/>
          </p:cNvPicPr>
          <p:nvPr/>
        </p:nvPicPr>
        <p:blipFill>
          <a:blip r:embed="rId4"/>
          <a:stretch>
            <a:fillRect/>
          </a:stretch>
        </p:blipFill>
        <p:spPr>
          <a:xfrm>
            <a:off x="1166949" y="1571256"/>
            <a:ext cx="3005255" cy="3078744"/>
          </a:xfrm>
          <a:prstGeom prst="rect">
            <a:avLst/>
          </a:prstGeom>
        </p:spPr>
      </p:pic>
    </p:spTree>
    <p:custDataLst>
      <p:tags r:id="rId1"/>
    </p:custDataLst>
    <p:extLst>
      <p:ext uri="{BB962C8B-B14F-4D97-AF65-F5344CB8AC3E}">
        <p14:creationId xmlns:p14="http://schemas.microsoft.com/office/powerpoint/2010/main" val="2741157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anim calcmode="lin" valueType="num">
                                      <p:cBhvr>
                                        <p:cTn id="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anim calcmode="lin" valueType="num">
                                      <p:cBhvr>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anim calcmode="lin" valueType="num">
                                      <p:cBhvr>
                                        <p:cTn id="18"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anim calcmode="lin" valueType="num">
                                      <p:cBhvr>
                                        <p:cTn id="2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p:txBody>
          <a:bodyPr/>
          <a:lstStyle/>
          <a:p>
            <a:r>
              <a:rPr lang="en-US"/>
              <a:t>Key Challenges</a:t>
            </a:r>
          </a:p>
        </p:txBody>
      </p:sp>
      <p:sp>
        <p:nvSpPr>
          <p:cNvPr id="13" name="TextBox 12">
            <a:extLst>
              <a:ext uri="{FF2B5EF4-FFF2-40B4-BE49-F238E27FC236}">
                <a16:creationId xmlns:a16="http://schemas.microsoft.com/office/drawing/2014/main" id="{FBE9D5C4-DCE1-4292-9D58-0E7A65DE42B0}"/>
              </a:ext>
            </a:extLst>
          </p:cNvPr>
          <p:cNvSpPr txBox="1"/>
          <p:nvPr/>
        </p:nvSpPr>
        <p:spPr>
          <a:xfrm>
            <a:off x="2105248" y="1416438"/>
            <a:ext cx="9604744" cy="1508105"/>
          </a:xfrm>
          <a:prstGeom prst="rect">
            <a:avLst/>
          </a:prstGeom>
          <a:noFill/>
        </p:spPr>
        <p:txBody>
          <a:bodyPr wrap="square">
            <a:spAutoFit/>
          </a:bodyPr>
          <a:lstStyle/>
          <a:p>
            <a:pPr lvl="0">
              <a:spcAft>
                <a:spcPts val="1200"/>
              </a:spcAft>
            </a:pPr>
            <a:r>
              <a:rPr lang="en-GB" b="1" dirty="0">
                <a:solidFill>
                  <a:schemeClr val="tx2"/>
                </a:solidFill>
              </a:rPr>
              <a:t>Architecture Complexity</a:t>
            </a:r>
          </a:p>
          <a:p>
            <a:pPr lvl="0">
              <a:spcAft>
                <a:spcPts val="1200"/>
              </a:spcAft>
            </a:pPr>
            <a:r>
              <a:rPr lang="en-GB" sz="1600" dirty="0"/>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dirty="0"/>
          </a:p>
        </p:txBody>
      </p:sp>
      <p:sp>
        <p:nvSpPr>
          <p:cNvPr id="14" name="TextBox 13">
            <a:extLst>
              <a:ext uri="{FF2B5EF4-FFF2-40B4-BE49-F238E27FC236}">
                <a16:creationId xmlns:a16="http://schemas.microsoft.com/office/drawing/2014/main" id="{50C69500-E024-408C-8E40-2D0BCFFE89A9}"/>
              </a:ext>
            </a:extLst>
          </p:cNvPr>
          <p:cNvSpPr txBox="1"/>
          <p:nvPr/>
        </p:nvSpPr>
        <p:spPr>
          <a:xfrm>
            <a:off x="2107140" y="3191188"/>
            <a:ext cx="9602941" cy="1508105"/>
          </a:xfrm>
          <a:prstGeom prst="rect">
            <a:avLst/>
          </a:prstGeom>
          <a:noFill/>
        </p:spPr>
        <p:txBody>
          <a:bodyPr wrap="square">
            <a:spAutoFit/>
          </a:bodyPr>
          <a:lstStyle/>
          <a:p>
            <a:pPr lvl="0">
              <a:spcAft>
                <a:spcPts val="1200"/>
              </a:spcAft>
            </a:pPr>
            <a:r>
              <a:rPr lang="en-GB" b="1" dirty="0">
                <a:solidFill>
                  <a:schemeClr val="tx2"/>
                </a:solidFill>
              </a:rPr>
              <a:t>Operating Compatibility</a:t>
            </a:r>
          </a:p>
          <a:p>
            <a:pPr lvl="0">
              <a:spcAft>
                <a:spcPts val="1200"/>
              </a:spcAft>
            </a:pPr>
            <a:r>
              <a:rPr lang="en-GB" sz="1600" dirty="0"/>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dirty="0"/>
          </a:p>
        </p:txBody>
      </p:sp>
      <p:sp>
        <p:nvSpPr>
          <p:cNvPr id="16" name="TextBox 15">
            <a:extLst>
              <a:ext uri="{FF2B5EF4-FFF2-40B4-BE49-F238E27FC236}">
                <a16:creationId xmlns:a16="http://schemas.microsoft.com/office/drawing/2014/main" id="{804BAC48-37CD-4B1F-88A0-5D8A568F4257}"/>
              </a:ext>
            </a:extLst>
          </p:cNvPr>
          <p:cNvSpPr txBox="1"/>
          <p:nvPr/>
        </p:nvSpPr>
        <p:spPr>
          <a:xfrm>
            <a:off x="2105247" y="4965938"/>
            <a:ext cx="9602941" cy="1508105"/>
          </a:xfrm>
          <a:prstGeom prst="rect">
            <a:avLst/>
          </a:prstGeom>
          <a:noFill/>
        </p:spPr>
        <p:txBody>
          <a:bodyPr wrap="square">
            <a:spAutoFit/>
          </a:bodyPr>
          <a:lstStyle/>
          <a:p>
            <a:pPr lvl="0">
              <a:spcAft>
                <a:spcPts val="1200"/>
              </a:spcAft>
            </a:pPr>
            <a:r>
              <a:rPr lang="en-GB" b="1" dirty="0">
                <a:solidFill>
                  <a:schemeClr val="tx2"/>
                </a:solidFill>
              </a:rPr>
              <a:t>Lack of Trust and Desire for Control</a:t>
            </a:r>
          </a:p>
          <a:p>
            <a:pPr lvl="0">
              <a:spcAft>
                <a:spcPts val="1200"/>
              </a:spcAft>
            </a:pPr>
            <a:r>
              <a:rPr lang="en-GB" sz="1600" dirty="0"/>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dirty="0"/>
          </a:p>
        </p:txBody>
      </p:sp>
      <p:sp>
        <p:nvSpPr>
          <p:cNvPr id="3" name="Oval 2">
            <a:extLst>
              <a:ext uri="{FF2B5EF4-FFF2-40B4-BE49-F238E27FC236}">
                <a16:creationId xmlns:a16="http://schemas.microsoft.com/office/drawing/2014/main" id="{B9E13030-500F-4572-99C5-F472C87116F6}"/>
              </a:ext>
            </a:extLst>
          </p:cNvPr>
          <p:cNvSpPr/>
          <p:nvPr/>
        </p:nvSpPr>
        <p:spPr bwMode="auto">
          <a:xfrm>
            <a:off x="637953" y="1416438"/>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E53A8560-C30D-4328-988D-EBC5442EABF8}"/>
              </a:ext>
            </a:extLst>
          </p:cNvPr>
          <p:cNvSpPr/>
          <p:nvPr/>
        </p:nvSpPr>
        <p:spPr bwMode="auto">
          <a:xfrm>
            <a:off x="637953" y="3191188"/>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D8E8FA-3372-45A7-B7A6-441028C465B6}"/>
              </a:ext>
            </a:extLst>
          </p:cNvPr>
          <p:cNvSpPr/>
          <p:nvPr/>
        </p:nvSpPr>
        <p:spPr bwMode="auto">
          <a:xfrm>
            <a:off x="637953" y="4965938"/>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79" y="3297514"/>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279" y="152276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279" y="5072264"/>
            <a:ext cx="914400" cy="914400"/>
          </a:xfrm>
          <a:prstGeom prst="rect">
            <a:avLst/>
          </a:prstGeom>
        </p:spPr>
      </p:pic>
    </p:spTree>
    <p:extLst>
      <p:ext uri="{BB962C8B-B14F-4D97-AF65-F5344CB8AC3E}">
        <p14:creationId xmlns:p14="http://schemas.microsoft.com/office/powerpoint/2010/main" val="12514544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750"/>
                                        <p:tgtEl>
                                          <p:spTgt spid="31"/>
                                        </p:tgtEl>
                                      </p:cBhvr>
                                    </p:animEffect>
                                    <p:anim calcmode="lin" valueType="num">
                                      <p:cBhvr>
                                        <p:cTn id="18" dur="750" fill="hold"/>
                                        <p:tgtEl>
                                          <p:spTgt spid="31"/>
                                        </p:tgtEl>
                                        <p:attrNameLst>
                                          <p:attrName>ppt_x</p:attrName>
                                        </p:attrNameLst>
                                      </p:cBhvr>
                                      <p:tavLst>
                                        <p:tav tm="0">
                                          <p:val>
                                            <p:strVal val="#ppt_x"/>
                                          </p:val>
                                        </p:tav>
                                        <p:tav tm="100000">
                                          <p:val>
                                            <p:strVal val="#ppt_x"/>
                                          </p:val>
                                        </p:tav>
                                      </p:tavLst>
                                    </p:anim>
                                    <p:anim calcmode="lin" valueType="num">
                                      <p:cBhvr>
                                        <p:cTn id="19" dur="75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anim calcmode="lin" valueType="num">
                                      <p:cBhvr>
                                        <p:cTn id="29" dur="750" fill="hold"/>
                                        <p:tgtEl>
                                          <p:spTgt spid="15"/>
                                        </p:tgtEl>
                                        <p:attrNameLst>
                                          <p:attrName>ppt_x</p:attrName>
                                        </p:attrNameLst>
                                      </p:cBhvr>
                                      <p:tavLst>
                                        <p:tav tm="0">
                                          <p:val>
                                            <p:strVal val="#ppt_x"/>
                                          </p:val>
                                        </p:tav>
                                        <p:tav tm="100000">
                                          <p:val>
                                            <p:strVal val="#ppt_x"/>
                                          </p:val>
                                        </p:tav>
                                      </p:tavLst>
                                    </p:anim>
                                    <p:anim calcmode="lin" valueType="num">
                                      <p:cBhvr>
                                        <p:cTn id="30" dur="75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anim calcmode="lin" valueType="num">
                                      <p:cBhvr>
                                        <p:cTn id="34" dur="750" fill="hold"/>
                                        <p:tgtEl>
                                          <p:spTgt spid="14"/>
                                        </p:tgtEl>
                                        <p:attrNameLst>
                                          <p:attrName>ppt_x</p:attrName>
                                        </p:attrNameLst>
                                      </p:cBhvr>
                                      <p:tavLst>
                                        <p:tav tm="0">
                                          <p:val>
                                            <p:strVal val="#ppt_x"/>
                                          </p:val>
                                        </p:tav>
                                        <p:tav tm="100000">
                                          <p:val>
                                            <p:strVal val="#ppt_x"/>
                                          </p:val>
                                        </p:tav>
                                      </p:tavLst>
                                    </p:anim>
                                    <p:anim calcmode="lin" valueType="num">
                                      <p:cBhvr>
                                        <p:cTn id="35" dur="75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750"/>
                                        <p:tgtEl>
                                          <p:spTgt spid="17"/>
                                        </p:tgtEl>
                                      </p:cBhvr>
                                    </p:animEffect>
                                    <p:anim calcmode="lin" valueType="num">
                                      <p:cBhvr>
                                        <p:cTn id="40" dur="750" fill="hold"/>
                                        <p:tgtEl>
                                          <p:spTgt spid="17"/>
                                        </p:tgtEl>
                                        <p:attrNameLst>
                                          <p:attrName>ppt_x</p:attrName>
                                        </p:attrNameLst>
                                      </p:cBhvr>
                                      <p:tavLst>
                                        <p:tav tm="0">
                                          <p:val>
                                            <p:strVal val="#ppt_x"/>
                                          </p:val>
                                        </p:tav>
                                        <p:tav tm="100000">
                                          <p:val>
                                            <p:strVal val="#ppt_x"/>
                                          </p:val>
                                        </p:tav>
                                      </p:tavLst>
                                    </p:anim>
                                    <p:anim calcmode="lin" valueType="num">
                                      <p:cBhvr>
                                        <p:cTn id="41" dur="75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750"/>
                                        <p:tgtEl>
                                          <p:spTgt spid="35"/>
                                        </p:tgtEl>
                                      </p:cBhvr>
                                    </p:animEffect>
                                    <p:anim calcmode="lin" valueType="num">
                                      <p:cBhvr>
                                        <p:cTn id="45" dur="750" fill="hold"/>
                                        <p:tgtEl>
                                          <p:spTgt spid="35"/>
                                        </p:tgtEl>
                                        <p:attrNameLst>
                                          <p:attrName>ppt_x</p:attrName>
                                        </p:attrNameLst>
                                      </p:cBhvr>
                                      <p:tavLst>
                                        <p:tav tm="0">
                                          <p:val>
                                            <p:strVal val="#ppt_x"/>
                                          </p:val>
                                        </p:tav>
                                        <p:tav tm="100000">
                                          <p:val>
                                            <p:strVal val="#ppt_x"/>
                                          </p:val>
                                        </p:tav>
                                      </p:tavLst>
                                    </p:anim>
                                    <p:anim calcmode="lin" valueType="num">
                                      <p:cBhvr>
                                        <p:cTn id="46" dur="75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750"/>
                                        <p:tgtEl>
                                          <p:spTgt spid="16"/>
                                        </p:tgtEl>
                                      </p:cBhvr>
                                    </p:animEffect>
                                    <p:anim calcmode="lin" valueType="num">
                                      <p:cBhvr>
                                        <p:cTn id="50" dur="750" fill="hold"/>
                                        <p:tgtEl>
                                          <p:spTgt spid="16"/>
                                        </p:tgtEl>
                                        <p:attrNameLst>
                                          <p:attrName>ppt_x</p:attrName>
                                        </p:attrNameLst>
                                      </p:cBhvr>
                                      <p:tavLst>
                                        <p:tav tm="0">
                                          <p:val>
                                            <p:strVal val="#ppt_x"/>
                                          </p:val>
                                        </p:tav>
                                        <p:tav tm="100000">
                                          <p:val>
                                            <p:strVal val="#ppt_x"/>
                                          </p:val>
                                        </p:tav>
                                      </p:tavLst>
                                    </p:anim>
                                    <p:anim calcmode="lin" valueType="num">
                                      <p:cBhvr>
                                        <p:cTn id="51"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3" grpId="0" animBg="1"/>
      <p:bldP spid="1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60A7D4D-6057-4C26-8A1D-1056AE7A7C85}"/>
              </a:ext>
            </a:extLst>
          </p:cNvPr>
          <p:cNvSpPr/>
          <p:nvPr/>
        </p:nvSpPr>
        <p:spPr bwMode="auto">
          <a:xfrm>
            <a:off x="1062157" y="2636875"/>
            <a:ext cx="1440234" cy="15842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616057B-47D0-4E44-9746-6C29E61D25E2}"/>
              </a:ext>
            </a:extLst>
          </p:cNvPr>
          <p:cNvSpPr/>
          <p:nvPr/>
        </p:nvSpPr>
        <p:spPr bwMode="auto">
          <a:xfrm>
            <a:off x="2637974" y="2636876"/>
            <a:ext cx="964019" cy="1584252"/>
          </a:xfrm>
          <a:prstGeom prst="rect">
            <a:avLst/>
          </a:prstGeom>
          <a:solidFill>
            <a:srgbClr val="F139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838D3012-5FD8-485D-AD20-B2E822CC6475}"/>
              </a:ext>
            </a:extLst>
          </p:cNvPr>
          <p:cNvGrpSpPr/>
          <p:nvPr/>
        </p:nvGrpSpPr>
        <p:grpSpPr>
          <a:xfrm>
            <a:off x="1062157" y="2636875"/>
            <a:ext cx="10257973" cy="1584252"/>
            <a:chOff x="1157850" y="5539917"/>
            <a:chExt cx="10257973" cy="1584252"/>
          </a:xfrm>
        </p:grpSpPr>
        <p:sp>
          <p:nvSpPr>
            <p:cNvPr id="16" name="Arrow: Chevron 15">
              <a:extLst>
                <a:ext uri="{FF2B5EF4-FFF2-40B4-BE49-F238E27FC236}">
                  <a16:creationId xmlns:a16="http://schemas.microsoft.com/office/drawing/2014/main" id="{DE2DF1BF-152C-411D-9FCA-CFF7ECFFF4B2}"/>
                </a:ext>
              </a:extLst>
            </p:cNvPr>
            <p:cNvSpPr/>
            <p:nvPr/>
          </p:nvSpPr>
          <p:spPr bwMode="auto">
            <a:xfrm>
              <a:off x="115785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1">
                    <a:lumMod val="95000"/>
                    <a:lumOff val="5000"/>
                  </a:schemeClr>
                </a:solidFill>
                <a:cs typeface="Segoe UI" pitchFamily="34" charset="0"/>
              </a:endParaRPr>
            </a:p>
          </p:txBody>
        </p:sp>
        <p:sp>
          <p:nvSpPr>
            <p:cNvPr id="17" name="Arrow: Chevron 16">
              <a:extLst>
                <a:ext uri="{FF2B5EF4-FFF2-40B4-BE49-F238E27FC236}">
                  <a16:creationId xmlns:a16="http://schemas.microsoft.com/office/drawing/2014/main" id="{4574A1C8-F537-4366-AC24-DB5D16830838}"/>
                </a:ext>
              </a:extLst>
            </p:cNvPr>
            <p:cNvSpPr/>
            <p:nvPr/>
          </p:nvSpPr>
          <p:spPr bwMode="auto">
            <a:xfrm>
              <a:off x="316031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1">
                    <a:lumMod val="95000"/>
                    <a:lumOff val="5000"/>
                  </a:schemeClr>
                </a:solidFill>
                <a:cs typeface="Segoe UI" pitchFamily="34" charset="0"/>
              </a:endParaRPr>
            </a:p>
          </p:txBody>
        </p:sp>
        <p:sp>
          <p:nvSpPr>
            <p:cNvPr id="18" name="Arrow: Chevron 17">
              <a:extLst>
                <a:ext uri="{FF2B5EF4-FFF2-40B4-BE49-F238E27FC236}">
                  <a16:creationId xmlns:a16="http://schemas.microsoft.com/office/drawing/2014/main" id="{13FAC3DF-C1CC-44BF-B2DE-8D625DE81D3C}"/>
                </a:ext>
              </a:extLst>
            </p:cNvPr>
            <p:cNvSpPr/>
            <p:nvPr/>
          </p:nvSpPr>
          <p:spPr bwMode="auto">
            <a:xfrm>
              <a:off x="516278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19" name="Arrow: Chevron 18">
              <a:extLst>
                <a:ext uri="{FF2B5EF4-FFF2-40B4-BE49-F238E27FC236}">
                  <a16:creationId xmlns:a16="http://schemas.microsoft.com/office/drawing/2014/main" id="{860B7031-1DD5-4C19-89FC-515D41B3D8DE}"/>
                </a:ext>
              </a:extLst>
            </p:cNvPr>
            <p:cNvSpPr/>
            <p:nvPr/>
          </p:nvSpPr>
          <p:spPr bwMode="auto">
            <a:xfrm>
              <a:off x="716524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20" name="Arrow: Chevron 19">
              <a:extLst>
                <a:ext uri="{FF2B5EF4-FFF2-40B4-BE49-F238E27FC236}">
                  <a16:creationId xmlns:a16="http://schemas.microsoft.com/office/drawing/2014/main" id="{5ACEEDA0-AE1F-4B6B-A135-48D4BD6FB314}"/>
                </a:ext>
              </a:extLst>
            </p:cNvPr>
            <p:cNvSpPr/>
            <p:nvPr/>
          </p:nvSpPr>
          <p:spPr bwMode="auto">
            <a:xfrm>
              <a:off x="916771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Arrow: Chevron 6">
            <a:extLst>
              <a:ext uri="{FF2B5EF4-FFF2-40B4-BE49-F238E27FC236}">
                <a16:creationId xmlns:a16="http://schemas.microsoft.com/office/drawing/2014/main" id="{8206FF32-EE9F-4850-B66D-BE8F2442CADE}"/>
              </a:ext>
            </a:extLst>
          </p:cNvPr>
          <p:cNvSpPr/>
          <p:nvPr/>
        </p:nvSpPr>
        <p:spPr bwMode="auto">
          <a:xfrm>
            <a:off x="3064622"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cs typeface="Segoe UI" pitchFamily="34" charset="0"/>
              </a:rPr>
              <a:t>First </a:t>
            </a:r>
            <a:br>
              <a:rPr lang="en-US" dirty="0">
                <a:solidFill>
                  <a:schemeClr val="bg1"/>
                </a:solidFill>
                <a:cs typeface="Segoe UI" pitchFamily="34" charset="0"/>
              </a:rPr>
            </a:br>
            <a:r>
              <a:rPr lang="en-US" dirty="0">
                <a:solidFill>
                  <a:schemeClr val="bg1"/>
                </a:solidFill>
                <a:cs typeface="Segoe UI" pitchFamily="34" charset="0"/>
              </a:rPr>
              <a:t>workload</a:t>
            </a:r>
          </a:p>
        </p:txBody>
      </p:sp>
      <p:sp>
        <p:nvSpPr>
          <p:cNvPr id="8" name="Arrow: Chevron 7">
            <a:extLst>
              <a:ext uri="{FF2B5EF4-FFF2-40B4-BE49-F238E27FC236}">
                <a16:creationId xmlns:a16="http://schemas.microsoft.com/office/drawing/2014/main" id="{3B334CB1-8469-4DFF-96BF-AE11CBAC347E}"/>
              </a:ext>
            </a:extLst>
          </p:cNvPr>
          <p:cNvSpPr/>
          <p:nvPr/>
        </p:nvSpPr>
        <p:spPr bwMode="auto">
          <a:xfrm>
            <a:off x="5067087"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First 10 workloads</a:t>
            </a:r>
          </a:p>
        </p:txBody>
      </p:sp>
      <p:sp>
        <p:nvSpPr>
          <p:cNvPr id="9" name="Arrow: Chevron 8">
            <a:extLst>
              <a:ext uri="{FF2B5EF4-FFF2-40B4-BE49-F238E27FC236}">
                <a16:creationId xmlns:a16="http://schemas.microsoft.com/office/drawing/2014/main" id="{9506AACB-6CF7-438C-A32E-92EA89E7AE53}"/>
              </a:ext>
            </a:extLst>
          </p:cNvPr>
          <p:cNvSpPr/>
          <p:nvPr/>
        </p:nvSpPr>
        <p:spPr bwMode="auto">
          <a:xfrm>
            <a:off x="7069552"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First production workloads</a:t>
            </a:r>
          </a:p>
        </p:txBody>
      </p:sp>
      <p:sp>
        <p:nvSpPr>
          <p:cNvPr id="10" name="Arrow: Chevron 9">
            <a:extLst>
              <a:ext uri="{FF2B5EF4-FFF2-40B4-BE49-F238E27FC236}">
                <a16:creationId xmlns:a16="http://schemas.microsoft.com/office/drawing/2014/main" id="{CDC14635-66CD-4C08-927F-2138B4EB87FB}"/>
              </a:ext>
            </a:extLst>
          </p:cNvPr>
          <p:cNvSpPr/>
          <p:nvPr/>
        </p:nvSpPr>
        <p:spPr bwMode="auto">
          <a:xfrm>
            <a:off x="9072017"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First 100 workloads</a:t>
            </a:r>
          </a:p>
        </p:txBody>
      </p:sp>
      <p:sp>
        <p:nvSpPr>
          <p:cNvPr id="11" name="Title 10">
            <a:extLst>
              <a:ext uri="{FF2B5EF4-FFF2-40B4-BE49-F238E27FC236}">
                <a16:creationId xmlns:a16="http://schemas.microsoft.com/office/drawing/2014/main" id="{8E5846A4-7BFD-4B16-B6A3-BA6C46C260DD}"/>
              </a:ext>
            </a:extLst>
          </p:cNvPr>
          <p:cNvSpPr>
            <a:spLocks noGrp="1"/>
          </p:cNvSpPr>
          <p:nvPr>
            <p:ph type="title"/>
          </p:nvPr>
        </p:nvSpPr>
        <p:spPr>
          <a:xfrm>
            <a:off x="455995" y="620428"/>
            <a:ext cx="11306469" cy="795089"/>
          </a:xfrm>
        </p:spPr>
        <p:txBody>
          <a:bodyPr/>
          <a:lstStyle/>
          <a:p>
            <a:r>
              <a:rPr lang="en-US" dirty="0"/>
              <a:t>Common path – common blocker</a:t>
            </a:r>
            <a:br>
              <a:rPr lang="en-US" dirty="0"/>
            </a:br>
            <a:r>
              <a:rPr lang="en-US" dirty="0">
                <a:solidFill>
                  <a:schemeClr val="tx2"/>
                </a:solidFill>
              </a:rPr>
              <a:t>Acting too soon</a:t>
            </a:r>
          </a:p>
        </p:txBody>
      </p:sp>
      <p:sp>
        <p:nvSpPr>
          <p:cNvPr id="32" name="Freeform: Shape 31">
            <a:extLst>
              <a:ext uri="{FF2B5EF4-FFF2-40B4-BE49-F238E27FC236}">
                <a16:creationId xmlns:a16="http://schemas.microsoft.com/office/drawing/2014/main" id="{EE8DCDB7-B0D2-45B4-8225-E38BA3360FCD}"/>
              </a:ext>
            </a:extLst>
          </p:cNvPr>
          <p:cNvSpPr/>
          <p:nvPr/>
        </p:nvSpPr>
        <p:spPr bwMode="auto">
          <a:xfrm>
            <a:off x="1062157" y="2636875"/>
            <a:ext cx="2248113" cy="1584252"/>
          </a:xfrm>
          <a:custGeom>
            <a:avLst/>
            <a:gdLst>
              <a:gd name="connsiteX0" fmla="*/ 0 w 2248113"/>
              <a:gd name="connsiteY0" fmla="*/ 0 h 1584252"/>
              <a:gd name="connsiteX1" fmla="*/ 779721 w 2248113"/>
              <a:gd name="connsiteY1" fmla="*/ 0 h 1584252"/>
              <a:gd name="connsiteX2" fmla="*/ 1899926 w 2248113"/>
              <a:gd name="connsiteY2" fmla="*/ 0 h 1584252"/>
              <a:gd name="connsiteX3" fmla="*/ 2248113 w 2248113"/>
              <a:gd name="connsiteY3" fmla="*/ 792126 h 1584252"/>
              <a:gd name="connsiteX4" fmla="*/ 1899926 w 2248113"/>
              <a:gd name="connsiteY4" fmla="*/ 1584252 h 1584252"/>
              <a:gd name="connsiteX5" fmla="*/ 779721 w 2248113"/>
              <a:gd name="connsiteY5" fmla="*/ 1584252 h 1584252"/>
              <a:gd name="connsiteX6" fmla="*/ 0 w 2248113"/>
              <a:gd name="connsiteY6" fmla="*/ 1584252 h 158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113" h="1584252">
                <a:moveTo>
                  <a:pt x="0" y="0"/>
                </a:moveTo>
                <a:lnTo>
                  <a:pt x="779721" y="0"/>
                </a:lnTo>
                <a:lnTo>
                  <a:pt x="1899926" y="0"/>
                </a:lnTo>
                <a:lnTo>
                  <a:pt x="2248113" y="792126"/>
                </a:lnTo>
                <a:lnTo>
                  <a:pt x="1899926" y="1584252"/>
                </a:lnTo>
                <a:lnTo>
                  <a:pt x="779721" y="1584252"/>
                </a:lnTo>
                <a:lnTo>
                  <a:pt x="0" y="1584252"/>
                </a:lnTo>
                <a:close/>
              </a:path>
            </a:pathLst>
          </a:cu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cs typeface="Segoe UI" pitchFamily="34" charset="0"/>
              </a:rPr>
              <a:t>100% alignment</a:t>
            </a:r>
            <a:br>
              <a:rPr lang="en-US" dirty="0">
                <a:solidFill>
                  <a:schemeClr val="bg1"/>
                </a:solidFill>
                <a:latin typeface="+mj-lt"/>
                <a:cs typeface="Segoe UI" pitchFamily="34" charset="0"/>
              </a:rPr>
            </a:br>
            <a:r>
              <a:rPr lang="en-US" dirty="0">
                <a:solidFill>
                  <a:schemeClr val="bg1"/>
                </a:solidFill>
                <a:latin typeface="+mj-lt"/>
                <a:cs typeface="Segoe UI" pitchFamily="34" charset="0"/>
              </a:rPr>
              <a:t> on the Azure environment</a:t>
            </a:r>
          </a:p>
        </p:txBody>
      </p:sp>
      <p:sp>
        <p:nvSpPr>
          <p:cNvPr id="25" name="Oval 24">
            <a:extLst>
              <a:ext uri="{FF2B5EF4-FFF2-40B4-BE49-F238E27FC236}">
                <a16:creationId xmlns:a16="http://schemas.microsoft.com/office/drawing/2014/main" id="{1EEFD497-D2DC-4A08-A2B3-C12366F04498}"/>
              </a:ext>
            </a:extLst>
          </p:cNvPr>
          <p:cNvSpPr/>
          <p:nvPr/>
        </p:nvSpPr>
        <p:spPr bwMode="auto">
          <a:xfrm>
            <a:off x="3039140" y="3157870"/>
            <a:ext cx="542260" cy="542260"/>
          </a:xfrm>
          <a:prstGeom prst="ellipse">
            <a:avLst/>
          </a:prstGeom>
          <a:solidFill>
            <a:srgbClr val="F139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A22FF591-7EC7-41C7-8E03-1EE2386E74D2}"/>
              </a:ext>
            </a:extLst>
          </p:cNvPr>
          <p:cNvGrpSpPr/>
          <p:nvPr/>
        </p:nvGrpSpPr>
        <p:grpSpPr>
          <a:xfrm>
            <a:off x="3110024" y="3235840"/>
            <a:ext cx="393405" cy="393405"/>
            <a:chOff x="5918791" y="-855921"/>
            <a:chExt cx="457200" cy="457200"/>
          </a:xfrm>
        </p:grpSpPr>
        <p:cxnSp>
          <p:nvCxnSpPr>
            <p:cNvPr id="28" name="Straight Connector 27">
              <a:extLst>
                <a:ext uri="{FF2B5EF4-FFF2-40B4-BE49-F238E27FC236}">
                  <a16:creationId xmlns:a16="http://schemas.microsoft.com/office/drawing/2014/main" id="{FD35519A-8A3A-42CE-9734-B7DFC6EF15ED}"/>
                </a:ext>
              </a:extLst>
            </p:cNvPr>
            <p:cNvCxnSpPr>
              <a:cxnSpLocks/>
            </p:cNvCxnSpPr>
            <p:nvPr/>
          </p:nvCxnSpPr>
          <p:spPr>
            <a:xfrm rot="2700000">
              <a:off x="6147391" y="-855921"/>
              <a:ext cx="0" cy="45720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439E96-D73E-4224-B662-508934BE22A1}"/>
                </a:ext>
              </a:extLst>
            </p:cNvPr>
            <p:cNvCxnSpPr>
              <a:cxnSpLocks/>
            </p:cNvCxnSpPr>
            <p:nvPr/>
          </p:nvCxnSpPr>
          <p:spPr>
            <a:xfrm rot="18900000" flipH="1">
              <a:off x="6147391" y="-855921"/>
              <a:ext cx="0" cy="45720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3745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500"/>
                            </p:stCondLst>
                            <p:childTnLst>
                              <p:par>
                                <p:cTn id="36" presetID="23" presetClass="entr" presetSubtype="16"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P spid="8" grpId="0" animBg="1"/>
      <p:bldP spid="9" grpId="0" animBg="1"/>
      <p:bldP spid="10" grpId="0" animBg="1"/>
      <p:bldP spid="32"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ags/tag2.xml><?xml version="1.0" encoding="utf-8"?>
<p:tagLst xmlns:a="http://schemas.openxmlformats.org/drawingml/2006/main" xmlns:r="http://schemas.openxmlformats.org/officeDocument/2006/relationships" xmlns:p="http://schemas.openxmlformats.org/presentationml/2006/main">
  <p:tag name="TIMING" val="|10.3"/>
</p:tagLst>
</file>

<file path=ppt/tags/tag3.xml><?xml version="1.0" encoding="utf-8"?>
<p:tagLst xmlns:a="http://schemas.openxmlformats.org/drawingml/2006/main" xmlns:r="http://schemas.openxmlformats.org/officeDocument/2006/relationships" xmlns:p="http://schemas.openxmlformats.org/presentationml/2006/main">
  <p:tag name="TIMING" val="|10.3"/>
</p:tagLst>
</file>

<file path=ppt/tags/tag4.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5.xml><?xml version="1.0" encoding="utf-8"?>
<p:tagLst xmlns:a="http://schemas.openxmlformats.org/drawingml/2006/main" xmlns:r="http://schemas.openxmlformats.org/officeDocument/2006/relationships" xmlns:p="http://schemas.openxmlformats.org/presentationml/2006/main">
  <p:tag name="TIMING" val="|1|1|1.4|1.5"/>
</p:tagLst>
</file>

<file path=ppt/tags/tag6.xml><?xml version="1.0" encoding="utf-8"?>
<p:tagLst xmlns:a="http://schemas.openxmlformats.org/drawingml/2006/main" xmlns:r="http://schemas.openxmlformats.org/officeDocument/2006/relationships" xmlns:p="http://schemas.openxmlformats.org/presentationml/2006/main">
  <p:tag name="TIMING" val="|30.5"/>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753A1E2E3DC284FA04E192080228165" ma:contentTypeVersion="5" ma:contentTypeDescription="Create a new document." ma:contentTypeScope="" ma:versionID="7b20daccad832bb850059536e037b583">
  <xsd:schema xmlns:xsd="http://www.w3.org/2001/XMLSchema" xmlns:xs="http://www.w3.org/2001/XMLSchema" xmlns:p="http://schemas.microsoft.com/office/2006/metadata/properties" xmlns:ns2="17193dcc-1b3a-4a38-a9b7-1fadab455fc5" xmlns:ns3="cd6e1ad7-5a5a-461f-a0d1-6489bf5affd5" targetNamespace="http://schemas.microsoft.com/office/2006/metadata/properties" ma:root="true" ma:fieldsID="c6f8aeaef225aef8063f9e470d6fc4aa" ns2:_="" ns3:_="">
    <xsd:import namespace="17193dcc-1b3a-4a38-a9b7-1fadab455fc5"/>
    <xsd:import namespace="cd6e1ad7-5a5a-461f-a0d1-6489bf5affd5"/>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93dcc-1b3a-4a38-a9b7-1fadab455f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6e1ad7-5a5a-461f-a0d1-6489bf5affd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758C25-7188-4B86-83B4-902BBD715003}">
  <ds:schemaRefs>
    <ds:schemaRef ds:uri="http://schemas.microsoft.com/office/2006/documentManagement/types"/>
    <ds:schemaRef ds:uri="http://purl.org/dc/elements/1.1/"/>
    <ds:schemaRef ds:uri="http://purl.org/dc/dcmitype/"/>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17193dcc-1b3a-4a38-a9b7-1fadab455fc5"/>
  </ds:schemaRefs>
</ds:datastoreItem>
</file>

<file path=customXml/itemProps2.xml><?xml version="1.0" encoding="utf-8"?>
<ds:datastoreItem xmlns:ds="http://schemas.openxmlformats.org/officeDocument/2006/customXml" ds:itemID="{5CC4714B-B89F-4FB0-A94E-68856CCDD06F}"/>
</file>

<file path=customXml/itemProps3.xml><?xml version="1.0" encoding="utf-8"?>
<ds:datastoreItem xmlns:ds="http://schemas.openxmlformats.org/officeDocument/2006/customXml" ds:itemID="{7B9985E7-F7C6-4958-AABD-0B7F8BC31F4D}">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6127</TotalTime>
  <Words>3644</Words>
  <Application>Microsoft Office PowerPoint</Application>
  <PresentationFormat>Widescreen</PresentationFormat>
  <Paragraphs>470</Paragraphs>
  <Slides>26</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Segoe</vt:lpstr>
      <vt:lpstr>Segoe </vt:lpstr>
      <vt:lpstr>Segoe UI</vt:lpstr>
      <vt:lpstr>Segoe UI </vt:lpstr>
      <vt:lpstr>Segoe UI Semibold</vt:lpstr>
      <vt:lpstr>Wingdings</vt:lpstr>
      <vt:lpstr>Azure Design Template</vt:lpstr>
      <vt:lpstr>Cloud Adoption  Framework for Azure  Getting ready to deploy workloads</vt:lpstr>
      <vt:lpstr>PowerPoint Presentation</vt:lpstr>
      <vt:lpstr>Agenda</vt:lpstr>
      <vt:lpstr>Overview of the Microsoft Cloud Adoption Framework for Azure</vt:lpstr>
      <vt:lpstr>Microsoft Cloud Adoption Framework for Azure  Proven business and technical guidance to help customers create and implement  the business and technology strategies necessary to succeed in the cloud.</vt:lpstr>
      <vt:lpstr>Landing zone development approach</vt:lpstr>
      <vt:lpstr>PowerPoint Presentation</vt:lpstr>
      <vt:lpstr>Key Challenges</vt:lpstr>
      <vt:lpstr>Common path – common blocker Acting too soon</vt:lpstr>
      <vt:lpstr>Common path – common blocker Acting too late</vt:lpstr>
      <vt:lpstr>PowerPoint Presentation</vt:lpstr>
      <vt:lpstr>PowerPoint Presentation</vt:lpstr>
      <vt:lpstr>Start with enterprise scale</vt:lpstr>
      <vt:lpstr>Start small &amp; expand</vt:lpstr>
      <vt:lpstr>Operating model</vt:lpstr>
      <vt:lpstr>What are you going to build? Your foundation is created to serve a specific purpose</vt:lpstr>
      <vt:lpstr>Foundations in the cloud</vt:lpstr>
      <vt:lpstr>Your foundation should align to your desired Cloud Operating Model</vt:lpstr>
      <vt:lpstr>Find the closest model to your needs</vt:lpstr>
      <vt:lpstr>Implementation options</vt:lpstr>
      <vt:lpstr>Implementation options – Architecture Deployed</vt:lpstr>
      <vt:lpstr>Implementation options Third-party &amp; Partner options </vt:lpstr>
      <vt:lpstr>PowerPoint Presentation</vt:lpstr>
      <vt:lpstr>Getting started: Enterprise scale</vt:lpstr>
      <vt:lpstr>Resources to deploy cloud-ready environments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Pratima  Sharma</cp:lastModifiedBy>
  <cp:revision>41</cp:revision>
  <dcterms:created xsi:type="dcterms:W3CDTF">2020-05-16T00:25:29Z</dcterms:created>
  <dcterms:modified xsi:type="dcterms:W3CDTF">2021-02-18T20:52:34Z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0x0101001753A1E2E3DC284FA04E192080228165</vt:lpwstr>
  </property>
</Properties>
</file>